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1" r:id="rId1"/>
  </p:sldMasterIdLst>
  <p:notesMasterIdLst>
    <p:notesMasterId r:id="rId34"/>
  </p:notesMasterIdLst>
  <p:handoutMasterIdLst>
    <p:handoutMasterId r:id="rId35"/>
  </p:handoutMasterIdLst>
  <p:sldIdLst>
    <p:sldId id="775" r:id="rId2"/>
    <p:sldId id="874" r:id="rId3"/>
    <p:sldId id="1016" r:id="rId4"/>
    <p:sldId id="993" r:id="rId5"/>
    <p:sldId id="990" r:id="rId6"/>
    <p:sldId id="994" r:id="rId7"/>
    <p:sldId id="999" r:id="rId8"/>
    <p:sldId id="1000" r:id="rId9"/>
    <p:sldId id="1004" r:id="rId10"/>
    <p:sldId id="1005" r:id="rId11"/>
    <p:sldId id="1006" r:id="rId12"/>
    <p:sldId id="1007" r:id="rId13"/>
    <p:sldId id="1001" r:id="rId14"/>
    <p:sldId id="1002" r:id="rId15"/>
    <p:sldId id="1003" r:id="rId16"/>
    <p:sldId id="995" r:id="rId17"/>
    <p:sldId id="998" r:id="rId18"/>
    <p:sldId id="997" r:id="rId19"/>
    <p:sldId id="996" r:id="rId20"/>
    <p:sldId id="1010" r:id="rId21"/>
    <p:sldId id="1009" r:id="rId22"/>
    <p:sldId id="1012" r:id="rId23"/>
    <p:sldId id="1013" r:id="rId24"/>
    <p:sldId id="1014" r:id="rId25"/>
    <p:sldId id="1018" r:id="rId26"/>
    <p:sldId id="1019" r:id="rId27"/>
    <p:sldId id="1011" r:id="rId28"/>
    <p:sldId id="1017" r:id="rId29"/>
    <p:sldId id="992" r:id="rId30"/>
    <p:sldId id="989" r:id="rId31"/>
    <p:sldId id="991" r:id="rId32"/>
    <p:sldId id="803" r:id="rId33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évtelen szakasz" id="{12FDD825-970B-4BCE-B3C4-FEB59C343611}">
          <p14:sldIdLst>
            <p14:sldId id="775"/>
            <p14:sldId id="874"/>
            <p14:sldId id="1016"/>
            <p14:sldId id="993"/>
            <p14:sldId id="990"/>
            <p14:sldId id="994"/>
            <p14:sldId id="999"/>
            <p14:sldId id="1000"/>
            <p14:sldId id="1004"/>
            <p14:sldId id="1005"/>
            <p14:sldId id="1006"/>
            <p14:sldId id="1007"/>
            <p14:sldId id="1001"/>
            <p14:sldId id="1002"/>
            <p14:sldId id="1003"/>
            <p14:sldId id="995"/>
            <p14:sldId id="998"/>
            <p14:sldId id="997"/>
            <p14:sldId id="996"/>
            <p14:sldId id="1010"/>
            <p14:sldId id="1009"/>
            <p14:sldId id="1012"/>
            <p14:sldId id="1013"/>
            <p14:sldId id="1014"/>
            <p14:sldId id="1018"/>
            <p14:sldId id="1019"/>
            <p14:sldId id="1011"/>
            <p14:sldId id="1017"/>
            <p14:sldId id="992"/>
            <p14:sldId id="989"/>
            <p14:sldId id="991"/>
          </p14:sldIdLst>
        </p14:section>
        <p14:section name="Névtelen szakasz" id="{EBA1D897-277D-4D2D-9CE6-74B82F22421C}">
          <p14:sldIdLst>
            <p14:sldId id="8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Szerző" initials="S" lastIdx="2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9AC"/>
    <a:srgbClr val="8FA6D9"/>
    <a:srgbClr val="C1B689"/>
    <a:srgbClr val="99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 autoAdjust="0"/>
    <p:restoredTop sz="82791" autoAdjust="0"/>
  </p:normalViewPr>
  <p:slideViewPr>
    <p:cSldViewPr snapToGrid="0">
      <p:cViewPr varScale="1">
        <p:scale>
          <a:sx n="96" d="100"/>
          <a:sy n="96" d="100"/>
        </p:scale>
        <p:origin x="1656" y="90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DDDEF-6223-4C31-8D29-AFDBFC5DFFF6}" type="datetimeFigureOut">
              <a:rPr lang="hu-HU" smtClean="0"/>
              <a:t>2024. 09. 11.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95E06-8F7A-42E4-893E-EBB4F294FA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855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DC269-25DE-402E-9A92-A6F1CD7A5BFD}" type="datetimeFigureOut">
              <a:rPr lang="hu-HU" smtClean="0"/>
              <a:t>2024. 09. 11.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31D03-D2DB-4DE1-A7E7-9A753C309D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663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1D03-D2DB-4DE1-A7E7-9A753C309D6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0148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31D03-D2DB-4DE1-A7E7-9A753C309D6E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04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31D03-D2DB-4DE1-A7E7-9A753C309D6E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576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31D03-D2DB-4DE1-A7E7-9A753C309D6E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180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1D03-D2DB-4DE1-A7E7-9A753C309D6E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6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202"/>
            <a:ext cx="7772400" cy="2358736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hu-HU" dirty="0"/>
              <a:t>Az előadás címe…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97801"/>
            <a:ext cx="7772400" cy="467591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Előadó…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9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30847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2385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5951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szonom_a_figyelme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93846"/>
            <a:ext cx="7772400" cy="499638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hu-HU" dirty="0"/>
              <a:t>Köszönöm a figyelmet!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6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hu-HU" dirty="0"/>
              <a:t>Fejléc…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6"/>
            <a:ext cx="7886700" cy="3479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hu-HU" dirty="0"/>
              <a:t>Szöveg…</a:t>
            </a:r>
          </a:p>
        </p:txBody>
      </p:sp>
    </p:spTree>
    <p:extLst>
      <p:ext uri="{BB962C8B-B14F-4D97-AF65-F5344CB8AC3E}">
        <p14:creationId xmlns:p14="http://schemas.microsoft.com/office/powerpoint/2010/main" val="33360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512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566864"/>
            <a:ext cx="7886700" cy="2134897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43917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20226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486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486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9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282262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282262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89416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8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28942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2194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7998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6"/>
            <a:ext cx="7886700" cy="347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51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4xKb76-ciE?si=LxkWbQHyWq4QKOj1" TargetMode="External"/><Relationship Id="rId2" Type="http://schemas.openxmlformats.org/officeDocument/2006/relationships/hyperlink" Target="https://youtu.be/OKzQhid2DDQ?si=jcEZoO6b8_D0bJo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ktatas.h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tatas.hu/kozneveles/pedagogus_teljesitmenyertekeles/ped_ter_dokumentumo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6261" y="1078821"/>
            <a:ext cx="7114478" cy="3523323"/>
          </a:xfrm>
        </p:spPr>
        <p:txBody>
          <a:bodyPr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hu-HU" sz="2800" b="1" dirty="0">
                <a:cs typeface="Times New Roman" panose="02020603050405020304" pitchFamily="18" charset="0"/>
              </a:rPr>
              <a:t/>
            </a:r>
            <a:br>
              <a:rPr lang="hu-HU" sz="2800" b="1" dirty="0">
                <a:cs typeface="Times New Roman" panose="02020603050405020304" pitchFamily="18" charset="0"/>
              </a:rPr>
            </a:br>
            <a:r>
              <a:rPr lang="hu-HU" sz="2800" b="1" dirty="0">
                <a:cs typeface="Times New Roman" panose="02020603050405020304" pitchFamily="18" charset="0"/>
              </a:rPr>
              <a:t/>
            </a:r>
            <a:br>
              <a:rPr lang="hu-HU" sz="2800" b="1" dirty="0">
                <a:cs typeface="Times New Roman" panose="02020603050405020304" pitchFamily="18" charset="0"/>
              </a:rPr>
            </a:br>
            <a:r>
              <a:rPr lang="hu-HU" sz="3200" b="1" dirty="0">
                <a:cs typeface="Times New Roman" panose="02020603050405020304" pitchFamily="18" charset="0"/>
              </a:rPr>
              <a:t>EVANGÉLIKUS SZAKÉRTŐK ÉVKEZDŐ KONFERENCIÁJA</a:t>
            </a:r>
            <a:br>
              <a:rPr lang="hu-HU" sz="3200" b="1" dirty="0">
                <a:cs typeface="Times New Roman" panose="02020603050405020304" pitchFamily="18" charset="0"/>
              </a:rPr>
            </a:br>
            <a:r>
              <a:rPr lang="hu-HU" sz="3200" b="1" i="1" dirty="0"/>
              <a:t> </a:t>
            </a:r>
            <a:r>
              <a:rPr lang="hu-HU" sz="3200" b="1" dirty="0"/>
              <a:t> </a:t>
            </a:r>
            <a:br>
              <a:rPr lang="hu-HU" sz="3200" b="1" dirty="0"/>
            </a:br>
            <a:r>
              <a:rPr lang="hu-HU" sz="2400" b="1" dirty="0">
                <a:solidFill>
                  <a:prstClr val="black"/>
                </a:solidFill>
                <a:ea typeface="+mn-ea"/>
                <a:cs typeface="+mn-cs"/>
              </a:rPr>
              <a:t>Szikora Ágnes</a:t>
            </a:r>
            <a:br>
              <a:rPr lang="hu-HU" sz="2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  <a:t>főosztályvezető</a:t>
            </a:r>
            <a:b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  <a:t>Oktatási Hivatal</a:t>
            </a:r>
            <a:b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  <a:t>Budapest, 2024. szeptember 10.</a:t>
            </a:r>
            <a:br>
              <a:rPr lang="hu-HU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hu-HU" sz="3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68D5E89-6639-4DA1-A9A7-93884549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1258"/>
            <a:ext cx="7886700" cy="472272"/>
          </a:xfrm>
        </p:spPr>
        <p:txBody>
          <a:bodyPr>
            <a:noAutofit/>
          </a:bodyPr>
          <a:lstStyle/>
          <a:p>
            <a:r>
              <a:rPr lang="hu-HU" sz="3200" b="1" dirty="0"/>
              <a:t>Útmutató 5. – </a:t>
            </a:r>
            <a:r>
              <a:rPr lang="hu-HU" sz="3200" b="1" dirty="0" err="1"/>
              <a:t>Ped</a:t>
            </a:r>
            <a:r>
              <a:rPr lang="hu-HU" sz="3200" b="1" dirty="0"/>
              <a:t>. I-II.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xmlns="" id="{ABD6AA6B-7E00-4F63-B822-F8D261E10D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256267"/>
              </p:ext>
            </p:extLst>
          </p:nvPr>
        </p:nvGraphicFramePr>
        <p:xfrm>
          <a:off x="371788" y="803869"/>
          <a:ext cx="8400423" cy="693336"/>
        </p:xfrm>
        <a:graphic>
          <a:graphicData uri="http://schemas.openxmlformats.org/drawingml/2006/table">
            <a:tbl>
              <a:tblPr firstRow="1" firstCol="1" bandRow="1"/>
              <a:tblGrid>
                <a:gridCol w="7074041">
                  <a:extLst>
                    <a:ext uri="{9D8B030D-6E8A-4147-A177-3AD203B41FA5}">
                      <a16:colId xmlns:a16="http://schemas.microsoft.com/office/drawing/2014/main" xmlns="" val="3987960805"/>
                    </a:ext>
                  </a:extLst>
                </a:gridCol>
                <a:gridCol w="1326382">
                  <a:extLst>
                    <a:ext uri="{9D8B030D-6E8A-4147-A177-3AD203B41FA5}">
                      <a16:colId xmlns:a16="http://schemas.microsoft.com/office/drawing/2014/main" xmlns="" val="2996190186"/>
                    </a:ext>
                  </a:extLst>
                </a:gridCol>
              </a:tblGrid>
              <a:tr h="693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Változás tartalma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Fejezete a módosított útmutatóban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921522"/>
                  </a:ext>
                </a:extLst>
              </a:tr>
            </a:tbl>
          </a:graphicData>
        </a:graphic>
      </p:graphicFrame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xmlns="" id="{971DE368-17C6-4F0D-A3D9-B37AB53C5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56391"/>
              </p:ext>
            </p:extLst>
          </p:nvPr>
        </p:nvGraphicFramePr>
        <p:xfrm>
          <a:off x="371789" y="1567545"/>
          <a:ext cx="8400423" cy="3798275"/>
        </p:xfrm>
        <a:graphic>
          <a:graphicData uri="http://schemas.openxmlformats.org/drawingml/2006/table">
            <a:tbl>
              <a:tblPr firstRow="1" firstCol="1" bandRow="1"/>
              <a:tblGrid>
                <a:gridCol w="7053943">
                  <a:extLst>
                    <a:ext uri="{9D8B030D-6E8A-4147-A177-3AD203B41FA5}">
                      <a16:colId xmlns:a16="http://schemas.microsoft.com/office/drawing/2014/main" xmlns="" val="1630161796"/>
                    </a:ext>
                  </a:extLst>
                </a:gridCol>
                <a:gridCol w="1346480">
                  <a:extLst>
                    <a:ext uri="{9D8B030D-6E8A-4147-A177-3AD203B41FA5}">
                      <a16:colId xmlns:a16="http://schemas.microsoft.com/office/drawing/2014/main" xmlns="" val="1148728463"/>
                    </a:ext>
                  </a:extLst>
                </a:gridCol>
              </a:tblGrid>
              <a:tr h="13251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Jogszabályváltozás miatt kikerült a felsorolásból az útmutatóból:</a:t>
                      </a:r>
                      <a:endParaRPr lang="hu-HU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eljárás törlését kezdeményezi 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OH-</a:t>
                      </a:r>
                      <a:r>
                        <a:rPr lang="hu-HU" sz="1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nál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ha a rendelkezésre álló információk alapján a pedagógus: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400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nyelvvizsga hiányában jogszerűen foglalkoztatott gyakornok nem szerezte meg a nyelvvizsga-bizonyítványt;</a:t>
                      </a:r>
                      <a:endParaRPr lang="hu-HU" sz="1400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6.3. Elnök feladatai – táblázatban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644028"/>
                  </a:ext>
                </a:extLst>
              </a:tr>
              <a:tr h="8243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Pontosítás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Korábban több helyen szerepelt, hogy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 vehet részt 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minősítő vizsgán és minősítési eljáráson, kiegészítve egy fejezet alá került.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3573759"/>
                  </a:ext>
                </a:extLst>
              </a:tr>
              <a:tr h="8243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Pontosítás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reflektív értékelő interjú 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és a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reflektív interjú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fejezetei több helyen kiegészítésre kerültek. Egyértelműbbé tettük a szabályokat munkakörönként.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8443028"/>
                  </a:ext>
                </a:extLst>
              </a:tr>
              <a:tr h="8243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Pontosítás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Jogorvoslat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fejezet alá, kiegészített tartalommal alfejezet pontokba került </a:t>
                      </a:r>
                      <a:r>
                        <a:rPr lang="hu-HU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panaszkezelés és a bírósági út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63888" marR="63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0435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9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0DEA634-44CB-4F62-B512-FF7CE509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0580"/>
            <a:ext cx="7886700" cy="473171"/>
          </a:xfrm>
        </p:spPr>
        <p:txBody>
          <a:bodyPr>
            <a:normAutofit fontScale="90000"/>
          </a:bodyPr>
          <a:lstStyle/>
          <a:p>
            <a:r>
              <a:rPr lang="hu-HU" sz="2800" b="1" dirty="0"/>
              <a:t>Útmutató 6. – </a:t>
            </a:r>
            <a:r>
              <a:rPr lang="hu-HU" sz="2800" b="1" dirty="0" err="1"/>
              <a:t>Ped</a:t>
            </a:r>
            <a:r>
              <a:rPr lang="hu-HU" sz="2800" b="1" dirty="0"/>
              <a:t>. I-II.</a:t>
            </a:r>
            <a:endParaRPr lang="hu-HU" dirty="0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969C0EF3-A9E8-4675-98C2-7E2104239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074751"/>
              </p:ext>
            </p:extLst>
          </p:nvPr>
        </p:nvGraphicFramePr>
        <p:xfrm>
          <a:off x="219076" y="641343"/>
          <a:ext cx="8705848" cy="530225"/>
        </p:xfrm>
        <a:graphic>
          <a:graphicData uri="http://schemas.openxmlformats.org/drawingml/2006/table">
            <a:tbl>
              <a:tblPr firstRow="1" firstCol="1" bandRow="1"/>
              <a:tblGrid>
                <a:gridCol w="7622632">
                  <a:extLst>
                    <a:ext uri="{9D8B030D-6E8A-4147-A177-3AD203B41FA5}">
                      <a16:colId xmlns:a16="http://schemas.microsoft.com/office/drawing/2014/main" xmlns="" val="2464437948"/>
                    </a:ext>
                  </a:extLst>
                </a:gridCol>
                <a:gridCol w="1083216">
                  <a:extLst>
                    <a:ext uri="{9D8B030D-6E8A-4147-A177-3AD203B41FA5}">
                      <a16:colId xmlns:a16="http://schemas.microsoft.com/office/drawing/2014/main" xmlns="" val="3140074355"/>
                    </a:ext>
                  </a:extLst>
                </a:gridCol>
              </a:tblGrid>
              <a:tr h="47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Változás tartalma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Fejezete a módosított útmutatóban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4497269"/>
                  </a:ext>
                </a:extLst>
              </a:tr>
            </a:tbl>
          </a:graphicData>
        </a:graphic>
      </p:graphicFrame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xmlns="" id="{3BC1ACEA-A844-479C-976D-58FEC2272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15471"/>
              </p:ext>
            </p:extLst>
          </p:nvPr>
        </p:nvGraphicFramePr>
        <p:xfrm>
          <a:off x="219077" y="1162107"/>
          <a:ext cx="8705848" cy="4744394"/>
        </p:xfrm>
        <a:graphic>
          <a:graphicData uri="http://schemas.openxmlformats.org/drawingml/2006/table">
            <a:tbl>
              <a:tblPr firstRow="1" firstCol="1" bandRow="1"/>
              <a:tblGrid>
                <a:gridCol w="7643904">
                  <a:extLst>
                    <a:ext uri="{9D8B030D-6E8A-4147-A177-3AD203B41FA5}">
                      <a16:colId xmlns:a16="http://schemas.microsoft.com/office/drawing/2014/main" xmlns="" val="150300133"/>
                    </a:ext>
                  </a:extLst>
                </a:gridCol>
                <a:gridCol w="1061944">
                  <a:extLst>
                    <a:ext uri="{9D8B030D-6E8A-4147-A177-3AD203B41FA5}">
                      <a16:colId xmlns:a16="http://schemas.microsoft.com/office/drawing/2014/main" xmlns="" val="260006084"/>
                    </a:ext>
                  </a:extLst>
                </a:gridCol>
              </a:tblGrid>
              <a:tr h="13313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Pontosítás: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Tartalmilag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(jelentősen) kiegészült az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Etikai és jogi megfontolások 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fejezet.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Részleteztük,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példákkal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bővítettük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felhasznált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források megfelelő hivatkozásait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plagizálás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tipikus eseteit,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továbbá jogszabályi alátámasztással bekerült az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adatvédelemre és a személyiségi jogok védelmére való figyelemfelhívás 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elkészített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dokumentumok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tartalmára, és a pedagógusminősítés helyszíni eseményein a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szóbeli megnyilvánulásokra 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vonatkozóan.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8869862"/>
                  </a:ext>
                </a:extLst>
              </a:tr>
              <a:tr h="2096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Megújult struktúrában, már nem az útmutatók részeként, hanem külön dokumentumban jelennek meg: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pedagóguskompetenciák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megjelenítése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példákkal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illusztrálva a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Segédanyagok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közé került az alábbi területeken: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általános,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gyógypedagógia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NOKS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óvoda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 szakmai szolgáltatás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 szakszolgálat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bölcsőde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Gyvt. intézményei 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Segédanyagok / Pedagóguskompetenciák</a:t>
                      </a: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7601443"/>
                  </a:ext>
                </a:extLst>
              </a:tr>
              <a:tr h="12389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Megújult struktúrában, már nem az útmutatók részeként, hanem külön dokumentumban jelennek meg: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óra-/foglalkozásterv, tematikus terv és egyéb szakterületi sablonok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Segédanyagok közé kerültek.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Fontos változás a sablonokon: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fókuszba helyeztük a megvalósítás dátumát, időszakát, ezzel is hangsúlyozva azt, hogy megvalósított időszakról szóljanak a tervdokumentumok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megvalósítás időszaka: ……. év ………-</a:t>
                      </a: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tól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………..-</a:t>
                      </a:r>
                      <a:r>
                        <a:rPr lang="hu-HU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A megvalósítás dátuma: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sablonok használata hivatkozás nélkül sem tartozik a plágium körébe, alkalmazásuk nem kötelező.</a:t>
                      </a:r>
                      <a:endParaRPr lang="hu-H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Segédanyagok /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Sablonok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(területenként több sablonból lehet választani)</a:t>
                      </a:r>
                    </a:p>
                  </a:txBody>
                  <a:tcPr marL="34228" marR="34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8461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81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2114164-5EB7-4EDB-A042-FAB876F0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9773"/>
          </a:xfrm>
        </p:spPr>
        <p:txBody>
          <a:bodyPr/>
          <a:lstStyle/>
          <a:p>
            <a:r>
              <a:rPr lang="hu-HU" sz="3200" b="1" dirty="0"/>
              <a:t>Útmutató 7. – </a:t>
            </a:r>
            <a:r>
              <a:rPr lang="hu-HU" sz="3200" b="1" dirty="0" err="1"/>
              <a:t>Ped</a:t>
            </a:r>
            <a:r>
              <a:rPr lang="hu-HU" sz="3200" b="1" dirty="0"/>
              <a:t>. I-II.</a:t>
            </a:r>
            <a:endParaRPr lang="hu-HU" dirty="0"/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xmlns="" id="{B6EA29B5-B541-43FE-A165-BF32E0681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672718"/>
              </p:ext>
            </p:extLst>
          </p:nvPr>
        </p:nvGraphicFramePr>
        <p:xfrm>
          <a:off x="571500" y="2077658"/>
          <a:ext cx="7858125" cy="2968116"/>
        </p:xfrm>
        <a:graphic>
          <a:graphicData uri="http://schemas.openxmlformats.org/drawingml/2006/table">
            <a:tbl>
              <a:tblPr firstRow="1" firstCol="1" bandRow="1"/>
              <a:tblGrid>
                <a:gridCol w="5518746">
                  <a:extLst>
                    <a:ext uri="{9D8B030D-6E8A-4147-A177-3AD203B41FA5}">
                      <a16:colId xmlns:a16="http://schemas.microsoft.com/office/drawing/2014/main" xmlns="" val="1859097107"/>
                    </a:ext>
                  </a:extLst>
                </a:gridCol>
                <a:gridCol w="2339379">
                  <a:extLst>
                    <a:ext uri="{9D8B030D-6E8A-4147-A177-3AD203B41FA5}">
                      <a16:colId xmlns:a16="http://schemas.microsoft.com/office/drawing/2014/main" xmlns="" val="192600699"/>
                    </a:ext>
                  </a:extLst>
                </a:gridCol>
              </a:tblGrid>
              <a:tr h="723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Változás tartalma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Fejezete a módosított útmutatóban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1729668"/>
                  </a:ext>
                </a:extLst>
              </a:tr>
              <a:tr h="884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 szabály:</a:t>
                      </a:r>
                      <a:endParaRPr lang="hu-HU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portfólióvédési </a:t>
                      </a: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jegyzőkönyvet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legkésőbb </a:t>
                      </a: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minősítés időpontját követő 5. napig kell feltölteni 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informatikai támogató rendszerbe.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6.3. Elnök feladatai – táblázatban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4577674"/>
                  </a:ext>
                </a:extLst>
              </a:tr>
              <a:tr h="1103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Megszűnt formanyomtatvány és kikerült az útmutatóból:</a:t>
                      </a:r>
                      <a:endParaRPr lang="hu-HU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óra-/foglalkozáslátogatási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és a </a:t>
                      </a: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védési napló formanyomtatvány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(az informatikai felületről továbbra is letölthető a védési napló, de továbbra sem kötelező a használata)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Jegyzőkönyv dokumentumok tartalma megújult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5620423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4E29B7E7-C65C-43F2-800A-E8B90ACA4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1391224"/>
            <a:ext cx="7886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Csak a szakértőket érintő változások:</a:t>
            </a:r>
            <a:endParaRPr kumimoji="0" lang="hu-HU" altLang="hu-H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6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05C17B8-7C14-4A2E-8659-087E78DB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>
            <a:normAutofit/>
          </a:bodyPr>
          <a:lstStyle/>
          <a:p>
            <a:r>
              <a:rPr lang="hu-HU" sz="3200" b="1" dirty="0"/>
              <a:t>Útmutatók 8. – Formai változások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04E8509-3E71-4C1B-A3C9-8C043530C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799"/>
            <a:ext cx="7886700" cy="3971925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hu-HU" sz="2400" b="1" u="sng" dirty="0"/>
              <a:t>Alapútmutatók:</a:t>
            </a:r>
          </a:p>
          <a:p>
            <a:pPr lvl="1"/>
            <a:r>
              <a:rPr lang="hu-HU" sz="2400" dirty="0"/>
              <a:t>Tartalmi ismétlődések eltávolítása; </a:t>
            </a:r>
          </a:p>
          <a:p>
            <a:pPr lvl="1"/>
            <a:r>
              <a:rPr lang="hu-HU" sz="2400" dirty="0"/>
              <a:t>Az egy témához tartozó fejezetek összevonása,</a:t>
            </a:r>
            <a:endParaRPr lang="hu-HU" sz="1600" dirty="0"/>
          </a:p>
          <a:p>
            <a:pPr lvl="1"/>
            <a:r>
              <a:rPr lang="hu-HU" sz="2400" dirty="0"/>
              <a:t>Külön dokumentumcsomagba kerültek: </a:t>
            </a:r>
            <a:endParaRPr lang="hu-HU" sz="1600" dirty="0"/>
          </a:p>
          <a:p>
            <a:pPr lvl="2"/>
            <a:r>
              <a:rPr lang="hu-HU" dirty="0"/>
              <a:t>a pedagóguskompetenciák és indikátorok értelmezése (pl. </a:t>
            </a:r>
            <a:r>
              <a:rPr lang="hu-HU" b="1" dirty="0"/>
              <a:t>Pedagóguskompetenciák értelmezése – általános</a:t>
            </a:r>
            <a:r>
              <a:rPr lang="hu-HU" dirty="0"/>
              <a:t> c. dokumentum), melyben az általános értelmezésen kívül az </a:t>
            </a:r>
            <a:r>
              <a:rPr lang="hu-HU" b="1" dirty="0"/>
              <a:t>egyes tantárgyakra vonatkozó speciális értelmezések </a:t>
            </a:r>
            <a:r>
              <a:rPr lang="hu-HU" dirty="0"/>
              <a:t>is megjelennek,</a:t>
            </a:r>
            <a:endParaRPr lang="hu-HU" sz="1200" dirty="0"/>
          </a:p>
          <a:p>
            <a:pPr lvl="2"/>
            <a:r>
              <a:rPr lang="hu-HU" dirty="0"/>
              <a:t>az e-portfólióba feltöltendő dokumentumokhoz elkészített </a:t>
            </a:r>
            <a:r>
              <a:rPr lang="hu-HU" b="1" dirty="0"/>
              <a:t>sablonok</a:t>
            </a:r>
            <a:r>
              <a:rPr lang="hu-HU" dirty="0"/>
              <a:t>.</a:t>
            </a:r>
            <a:endParaRPr lang="hu-HU" sz="1200" dirty="0"/>
          </a:p>
          <a:p>
            <a:pPr lvl="0"/>
            <a:r>
              <a:rPr lang="hu-HU" sz="2400" b="1" u="sng" dirty="0"/>
              <a:t>Kiegészítő útmutatók:</a:t>
            </a:r>
          </a:p>
          <a:p>
            <a:pPr marL="342900" lvl="0" indent="-342900">
              <a:buFontTx/>
              <a:buChar char="-"/>
            </a:pPr>
            <a:r>
              <a:rPr lang="hu-HU" sz="2400" dirty="0"/>
              <a:t>Mennyiségi csökkentés; </a:t>
            </a:r>
          </a:p>
          <a:p>
            <a:pPr marL="342900" lvl="0" indent="-342900">
              <a:buFontTx/>
              <a:buChar char="-"/>
            </a:pPr>
            <a:r>
              <a:rPr lang="hu-HU" sz="2400" dirty="0"/>
              <a:t>Tartalmát a fentiekben leírtak szerint módosítottuk.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766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AE4AD91-1CC4-4D0E-A3D1-2A2F64206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0289"/>
          </a:xfrm>
        </p:spPr>
        <p:txBody>
          <a:bodyPr/>
          <a:lstStyle/>
          <a:p>
            <a:r>
              <a:rPr lang="hu-HU" sz="2800" b="1" dirty="0"/>
              <a:t>Útmutatók 9. – Segítő dokumentumok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80086A9-0C0B-47BA-883B-BDA76BD0D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6286"/>
            <a:ext cx="7886700" cy="3999140"/>
          </a:xfrm>
        </p:spPr>
        <p:txBody>
          <a:bodyPr>
            <a:normAutofit/>
          </a:bodyPr>
          <a:lstStyle/>
          <a:p>
            <a:r>
              <a:rPr lang="hu-HU" b="1" u="sng" dirty="0"/>
              <a:t>Pedagóguskompetenciák értelmezése:</a:t>
            </a:r>
          </a:p>
          <a:p>
            <a:pPr lvl="0"/>
            <a:r>
              <a:rPr lang="hu-HU" dirty="0"/>
              <a:t>1. Pedagóguskompetenciák megjelenítése - általános </a:t>
            </a:r>
          </a:p>
          <a:p>
            <a:pPr lvl="0"/>
            <a:r>
              <a:rPr lang="hu-HU" dirty="0"/>
              <a:t>2. Pedagóguskompetenciák megjelenítése - alapfokú művészetoktatás</a:t>
            </a:r>
          </a:p>
          <a:p>
            <a:pPr lvl="0"/>
            <a:r>
              <a:rPr lang="hu-HU" dirty="0"/>
              <a:t>3. Pedagóguskompetenciák megjelenítése - gyógypedagógia</a:t>
            </a:r>
          </a:p>
          <a:p>
            <a:pPr lvl="0"/>
            <a:r>
              <a:rPr lang="hu-HU" dirty="0"/>
              <a:t>4. Pedagóguskompetenciák megjelenítése - a nevelő-oktató munkát közvetlenül segítő munkakörben foglalkoztatottak Pedagógus II. fokozatot célzó pedagógusminősítési eljárásában</a:t>
            </a:r>
          </a:p>
          <a:p>
            <a:pPr lvl="0"/>
            <a:r>
              <a:rPr lang="hu-HU" dirty="0"/>
              <a:t>5. Pedagóguskompetenciák megjelenítése - óvoda</a:t>
            </a:r>
          </a:p>
          <a:p>
            <a:pPr lvl="0"/>
            <a:r>
              <a:rPr lang="hu-HU" dirty="0"/>
              <a:t>6. Pedagóguskompetenciák megjelenítése - pedagógiai szakmai szolgáltatás</a:t>
            </a:r>
          </a:p>
          <a:p>
            <a:pPr lvl="0"/>
            <a:r>
              <a:rPr lang="hu-HU" dirty="0"/>
              <a:t>7. Pedagóguskompetenciák megjelenítése - pedagógiai szakszolgálat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3109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061EB12-DD10-40E4-9493-6526A901B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0434"/>
          </a:xfrm>
        </p:spPr>
        <p:txBody>
          <a:bodyPr/>
          <a:lstStyle/>
          <a:p>
            <a:r>
              <a:rPr lang="hu-HU" sz="3200" b="1" dirty="0"/>
              <a:t>Útmutatók 10. – Sablonok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2A8C1FC-7104-449C-824E-81DF08EF0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6189"/>
            <a:ext cx="7886700" cy="4019237"/>
          </a:xfrm>
        </p:spPr>
        <p:txBody>
          <a:bodyPr>
            <a:normAutofit lnSpcReduction="10000"/>
          </a:bodyPr>
          <a:lstStyle/>
          <a:p>
            <a:r>
              <a:rPr lang="hu-HU" b="1" u="sng" dirty="0"/>
              <a:t>Sablon dokumentumok:</a:t>
            </a:r>
          </a:p>
          <a:p>
            <a:pPr lvl="0"/>
            <a:r>
              <a:rPr lang="hu-HU" b="1" dirty="0"/>
              <a:t>Általános sablon dokumentumok: </a:t>
            </a:r>
            <a:r>
              <a:rPr lang="hu-HU" dirty="0"/>
              <a:t>Hospitálási/óra-/foglalkozáslátogatási napló, Óraterv 1-2, Tematikus terv, Tematikus terv - napközi,</a:t>
            </a:r>
          </a:p>
          <a:p>
            <a:pPr lvl="0"/>
            <a:r>
              <a:rPr lang="hu-HU" b="1" dirty="0"/>
              <a:t>Alapfokú művészetoktatás sablon dokumentumok: </a:t>
            </a:r>
            <a:r>
              <a:rPr lang="hu-HU" dirty="0"/>
              <a:t>Óraterv, Csoportprofil, Egyéni fejlesztési terv, Hátránykompenzációs program, Jó gyakorlat, Koreográfia, Projektterv, Tehetséggondozás, Tematikus terv</a:t>
            </a:r>
          </a:p>
          <a:p>
            <a:pPr lvl="0"/>
            <a:r>
              <a:rPr lang="hu-HU" b="1" dirty="0"/>
              <a:t>Óvodai nevelés sablon dokumentumok: </a:t>
            </a:r>
            <a:r>
              <a:rPr lang="hu-HU" dirty="0"/>
              <a:t>Csoportprofil, Projektterv, Fejlődési lap, Foglalkozásterv, Hospitálási napló, Nevelési terv, Reflexiók, Tematikus terv</a:t>
            </a:r>
          </a:p>
          <a:p>
            <a:pPr lvl="0"/>
            <a:r>
              <a:rPr lang="hu-HU" b="1" dirty="0"/>
              <a:t>Pedagógiai szakmai szolgáltatás sablon dokumentumok: </a:t>
            </a:r>
            <a:r>
              <a:rPr lang="hu-HU" dirty="0"/>
              <a:t>Egyéni munkaterv, Rendezvények szervezése, Versenynaptár</a:t>
            </a:r>
          </a:p>
          <a:p>
            <a:pPr lvl="0"/>
            <a:r>
              <a:rPr lang="hu-HU" b="1" dirty="0"/>
              <a:t>Gyógypedagógia sablon dokumentumok: </a:t>
            </a:r>
            <a:r>
              <a:rPr lang="hu-HU" dirty="0"/>
              <a:t>Óraterv 1-2., Pedagógiai projektterv, Tanulói portfólió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4915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76E3C9F-F9F4-45A3-9457-E61A67B5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Díjfizetés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FC666A1-59E4-4264-B0C3-F3940697E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7640"/>
            <a:ext cx="7886700" cy="3717786"/>
          </a:xfrm>
        </p:spPr>
        <p:txBody>
          <a:bodyPr/>
          <a:lstStyle/>
          <a:p>
            <a:r>
              <a:rPr lang="hu-HU" dirty="0"/>
              <a:t>- Díjfizetés a </a:t>
            </a:r>
            <a:r>
              <a:rPr lang="hu-HU" dirty="0" err="1"/>
              <a:t>Ped</a:t>
            </a:r>
            <a:r>
              <a:rPr lang="hu-HU" dirty="0"/>
              <a:t>. II. eljárásért -&gt; sok megkeresés</a:t>
            </a:r>
          </a:p>
          <a:p>
            <a:r>
              <a:rPr lang="hu-HU" dirty="0"/>
              <a:t>-&gt; nem kötelező eljárássá vált -&gt; díjfizetés</a:t>
            </a:r>
          </a:p>
          <a:p>
            <a:r>
              <a:rPr lang="hu-HU" dirty="0"/>
              <a:t>2024.01.01-től 40 000 Ft</a:t>
            </a:r>
          </a:p>
          <a:p>
            <a:r>
              <a:rPr lang="hu-HU" dirty="0"/>
              <a:t>- Tájékoztató levelek</a:t>
            </a:r>
          </a:p>
          <a:p>
            <a:r>
              <a:rPr lang="hu-HU" dirty="0"/>
              <a:t>- Fizetési felszólítások</a:t>
            </a:r>
          </a:p>
          <a:p>
            <a:r>
              <a:rPr lang="hu-HU" dirty="0"/>
              <a:t>- Fizetési halasztás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717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70B145C-CFA1-4EC2-8991-9A99CEAF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59322"/>
          </a:xfrm>
        </p:spPr>
        <p:txBody>
          <a:bodyPr>
            <a:normAutofit/>
          </a:bodyPr>
          <a:lstStyle/>
          <a:p>
            <a:r>
              <a:rPr lang="hu-HU" sz="3200" b="1" dirty="0"/>
              <a:t>Képzések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DACE34E-E3EA-48DB-968B-E80784BE9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5609"/>
            <a:ext cx="7886700" cy="4139817"/>
          </a:xfrm>
        </p:spPr>
        <p:txBody>
          <a:bodyPr/>
          <a:lstStyle/>
          <a:p>
            <a:r>
              <a:rPr lang="hu-HU" dirty="0"/>
              <a:t>1. A Pedagógus I. és Pedagógus II. fokozatot célzó, 2025. évi eljárásban szereplő pedagógusok felkészítéséhez használt két online videó felkerült a </a:t>
            </a:r>
            <a:r>
              <a:rPr lang="hu-HU" dirty="0" err="1"/>
              <a:t>youtube</a:t>
            </a:r>
            <a:r>
              <a:rPr lang="hu-HU" dirty="0"/>
              <a:t> felületre.  </a:t>
            </a:r>
          </a:p>
          <a:p>
            <a:r>
              <a:rPr lang="hu-HU" u="sng" dirty="0">
                <a:hlinkClick r:id="rId2"/>
              </a:rPr>
              <a:t>https://youtu.be/OKzQhid2DDQ?si=jcEZoO6b8_D0bJoC</a:t>
            </a:r>
            <a:r>
              <a:rPr lang="hu-HU" dirty="0"/>
              <a:t> (12 perc)</a:t>
            </a:r>
          </a:p>
          <a:p>
            <a:r>
              <a:rPr lang="hu-HU" u="sng" dirty="0">
                <a:hlinkClick r:id="rId3"/>
              </a:rPr>
              <a:t>https://youtu.be/04xKb76-ciE?si=LxkWbQHyWq4QKOj1</a:t>
            </a:r>
            <a:r>
              <a:rPr lang="hu-HU" u="sng" dirty="0"/>
              <a:t> (34 perc)</a:t>
            </a:r>
            <a:endParaRPr lang="hu-HU" dirty="0"/>
          </a:p>
          <a:p>
            <a:endParaRPr lang="hu-HU" dirty="0"/>
          </a:p>
          <a:p>
            <a:r>
              <a:rPr lang="hu-HU" dirty="0"/>
              <a:t>2. Szakértői képzések</a:t>
            </a:r>
          </a:p>
          <a:p>
            <a:r>
              <a:rPr lang="hu-HU" dirty="0"/>
              <a:t>2025. évi eljárás: 96 szakértő (1 szakértő evangélikus intézményből jön).</a:t>
            </a:r>
          </a:p>
        </p:txBody>
      </p:sp>
    </p:spTree>
    <p:extLst>
      <p:ext uri="{BB962C8B-B14F-4D97-AF65-F5344CB8AC3E}">
        <p14:creationId xmlns:p14="http://schemas.microsoft.com/office/powerpoint/2010/main" val="355630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1BEF215-C03C-4AC5-AC7B-5940FE00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Új kihívások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4B76536-00BB-4D59-A518-BF7596A2A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9725"/>
            <a:ext cx="7886700" cy="3695701"/>
          </a:xfrm>
        </p:spPr>
        <p:txBody>
          <a:bodyPr/>
          <a:lstStyle/>
          <a:p>
            <a:endParaRPr lang="hu-HU" dirty="0"/>
          </a:p>
          <a:p>
            <a:r>
              <a:rPr lang="hu-HU" dirty="0"/>
              <a:t>1. Plagizálás - Szerzői jogok;</a:t>
            </a:r>
          </a:p>
          <a:p>
            <a:r>
              <a:rPr lang="hu-HU" dirty="0"/>
              <a:t>-&gt; Mesterséges intelligencia</a:t>
            </a:r>
          </a:p>
          <a:p>
            <a:endParaRPr lang="hu-HU" dirty="0"/>
          </a:p>
          <a:p>
            <a:r>
              <a:rPr lang="hu-HU" dirty="0"/>
              <a:t>2. Anonimitás – </a:t>
            </a:r>
            <a:r>
              <a:rPr lang="hu-HU" dirty="0" err="1"/>
              <a:t>adatvédelem</a:t>
            </a:r>
            <a:endParaRPr lang="hu-HU" dirty="0"/>
          </a:p>
          <a:p>
            <a:r>
              <a:rPr lang="hu-HU" dirty="0"/>
              <a:t>                           - személyiségi jogok védelme</a:t>
            </a:r>
          </a:p>
        </p:txBody>
      </p:sp>
    </p:spTree>
    <p:extLst>
      <p:ext uri="{BB962C8B-B14F-4D97-AF65-F5344CB8AC3E}">
        <p14:creationId xmlns:p14="http://schemas.microsoft.com/office/powerpoint/2010/main" val="184969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2C9106B-F741-4368-B030-98653CC5B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9428032-82F7-4037-B553-6CD5B4AD6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algn="ctr"/>
            <a:endParaRPr lang="hu-HU" dirty="0"/>
          </a:p>
          <a:p>
            <a:pPr algn="ctr"/>
            <a:r>
              <a:rPr lang="hu-HU" sz="4000" b="1" dirty="0"/>
              <a:t>Tanfelügyelet</a:t>
            </a:r>
          </a:p>
        </p:txBody>
      </p:sp>
    </p:spTree>
    <p:extLst>
      <p:ext uri="{BB962C8B-B14F-4D97-AF65-F5344CB8AC3E}">
        <p14:creationId xmlns:p14="http://schemas.microsoft.com/office/powerpoint/2010/main" val="299342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00723"/>
            <a:ext cx="7886700" cy="680226"/>
          </a:xfrm>
        </p:spPr>
        <p:txBody>
          <a:bodyPr/>
          <a:lstStyle/>
          <a:p>
            <a:pPr algn="ctr"/>
            <a:r>
              <a:rPr lang="hu-HU" sz="3200" b="1" dirty="0">
                <a:cs typeface="Times New Roman" panose="02020603050405020304" pitchFamily="18" charset="0"/>
              </a:rPr>
              <a:t>Pedagógusminősítés 2024.</a:t>
            </a: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519133"/>
              </p:ext>
            </p:extLst>
          </p:nvPr>
        </p:nvGraphicFramePr>
        <p:xfrm>
          <a:off x="708408" y="1071867"/>
          <a:ext cx="7727183" cy="41030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50454">
                  <a:extLst>
                    <a:ext uri="{9D8B030D-6E8A-4147-A177-3AD203B41FA5}">
                      <a16:colId xmlns:a16="http://schemas.microsoft.com/office/drawing/2014/main" xmlns="" val="1121702287"/>
                    </a:ext>
                  </a:extLst>
                </a:gridCol>
                <a:gridCol w="2208358">
                  <a:extLst>
                    <a:ext uri="{9D8B030D-6E8A-4147-A177-3AD203B41FA5}">
                      <a16:colId xmlns:a16="http://schemas.microsoft.com/office/drawing/2014/main" xmlns="" val="2105225114"/>
                    </a:ext>
                  </a:extLst>
                </a:gridCol>
                <a:gridCol w="2868371">
                  <a:extLst>
                    <a:ext uri="{9D8B030D-6E8A-4147-A177-3AD203B41FA5}">
                      <a16:colId xmlns:a16="http://schemas.microsoft.com/office/drawing/2014/main" xmlns="" val="3997916376"/>
                    </a:ext>
                  </a:extLst>
                </a:gridCol>
              </a:tblGrid>
              <a:tr h="87733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2024. évi pedagógusminősítési eljárások adatai (fő)</a:t>
                      </a:r>
                      <a:endParaRPr kumimoji="0" lang="hu-HU" sz="2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hu-H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3988715"/>
                  </a:ext>
                </a:extLst>
              </a:tr>
              <a:tr h="7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Célfokozat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Evangélikus intézmények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Országos adat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55811981"/>
                  </a:ext>
                </a:extLst>
              </a:tr>
              <a:tr h="539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Pedagógus 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3 226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530750394"/>
                  </a:ext>
                </a:extLst>
              </a:tr>
              <a:tr h="533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Pedagógus II.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</a:rPr>
                        <a:t>1 661</a:t>
                      </a:r>
                      <a:endParaRPr lang="hu-H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904714109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Mesterpedagógus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21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1 392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751731590"/>
                  </a:ext>
                </a:extLst>
              </a:tr>
              <a:tr h="437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Kutatótanár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31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81122934"/>
                  </a:ext>
                </a:extLst>
              </a:tr>
              <a:tr h="452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Összesen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6 310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364895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255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1089" y="391641"/>
            <a:ext cx="7886700" cy="680226"/>
          </a:xfrm>
        </p:spPr>
        <p:txBody>
          <a:bodyPr/>
          <a:lstStyle/>
          <a:p>
            <a:pPr algn="ctr"/>
            <a:r>
              <a:rPr lang="hu-HU" sz="3200" b="1" dirty="0">
                <a:cs typeface="Times New Roman" panose="02020603050405020304" pitchFamily="18" charset="0"/>
              </a:rPr>
              <a:t>Tanfelügyelet 2024., 2025.</a:t>
            </a: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461171"/>
              </p:ext>
            </p:extLst>
          </p:nvPr>
        </p:nvGraphicFramePr>
        <p:xfrm>
          <a:off x="706210" y="1564236"/>
          <a:ext cx="7731579" cy="34713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54850">
                  <a:extLst>
                    <a:ext uri="{9D8B030D-6E8A-4147-A177-3AD203B41FA5}">
                      <a16:colId xmlns:a16="http://schemas.microsoft.com/office/drawing/2014/main" xmlns="" val="1121702287"/>
                    </a:ext>
                  </a:extLst>
                </a:gridCol>
                <a:gridCol w="2208358">
                  <a:extLst>
                    <a:ext uri="{9D8B030D-6E8A-4147-A177-3AD203B41FA5}">
                      <a16:colId xmlns:a16="http://schemas.microsoft.com/office/drawing/2014/main" xmlns="" val="2105225114"/>
                    </a:ext>
                  </a:extLst>
                </a:gridCol>
                <a:gridCol w="2868371">
                  <a:extLst>
                    <a:ext uri="{9D8B030D-6E8A-4147-A177-3AD203B41FA5}">
                      <a16:colId xmlns:a16="http://schemas.microsoft.com/office/drawing/2014/main" xmlns="" val="3997916376"/>
                    </a:ext>
                  </a:extLst>
                </a:gridCol>
              </a:tblGrid>
              <a:tr h="7528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dirty="0">
                          <a:solidFill>
                            <a:schemeClr val="tx1"/>
                          </a:solidFill>
                          <a:effectLst/>
                        </a:rPr>
                        <a:t>2024. és 2025. évi tanfelügyeleti eljárások adatai </a:t>
                      </a:r>
                      <a:endParaRPr kumimoji="0" lang="hu-HU" sz="2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3988715"/>
                  </a:ext>
                </a:extLst>
              </a:tr>
              <a:tr h="683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2024.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2025.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55811981"/>
                  </a:ext>
                </a:extLst>
              </a:tr>
              <a:tr h="462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Országos összesen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3041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1465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530750394"/>
                  </a:ext>
                </a:extLst>
              </a:tr>
              <a:tr h="400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Evangélikus tavasz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hu-H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90892388"/>
                  </a:ext>
                </a:extLst>
              </a:tr>
              <a:tr h="400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Evangélikus ősz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hu-H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904714109"/>
                  </a:ext>
                </a:extLst>
              </a:tr>
              <a:tr h="400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Evangélikus összesen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75173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053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2D6C6D1-8A0A-41BA-905B-634A2A201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r>
              <a:rPr lang="hu-HU" sz="3200" b="1" dirty="0"/>
              <a:t>2025. évi tanfelügyeleti terv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190916F-5DDA-46E2-820A-716041931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7011"/>
            <a:ext cx="7886700" cy="3848415"/>
          </a:xfrm>
        </p:spPr>
        <p:txBody>
          <a:bodyPr/>
          <a:lstStyle/>
          <a:p>
            <a:r>
              <a:rPr lang="hu-HU" b="1" u="sng" dirty="0"/>
              <a:t>Általános elvek </a:t>
            </a:r>
          </a:p>
          <a:p>
            <a:pPr marL="342900" indent="-342900">
              <a:buFontTx/>
              <a:buChar char="-"/>
            </a:pPr>
            <a:r>
              <a:rPr lang="hu-HU" dirty="0"/>
              <a:t>Minősítési tervvel összhangban;</a:t>
            </a:r>
          </a:p>
          <a:p>
            <a:pPr marL="342900" indent="-342900">
              <a:buFontTx/>
              <a:buChar char="-"/>
            </a:pPr>
            <a:r>
              <a:rPr lang="hu-HU" dirty="0"/>
              <a:t>5 évente kötelező;</a:t>
            </a:r>
          </a:p>
          <a:p>
            <a:pPr marL="342900" indent="-342900">
              <a:buFontTx/>
              <a:buChar char="-"/>
            </a:pPr>
            <a:r>
              <a:rPr lang="hu-HU" dirty="0"/>
              <a:t>Intézményellenőrzés: mivel nem feltétele a vezetői ellenőrzés, így a korábban ezért nem ellenőrzöttek sorra kerülhetnek. -&gt; </a:t>
            </a:r>
          </a:p>
          <a:p>
            <a:r>
              <a:rPr lang="hu-HU" b="1" u="sng" dirty="0"/>
              <a:t>2025. évi tervben: </a:t>
            </a:r>
          </a:p>
          <a:p>
            <a:pPr marL="342900" indent="-342900">
              <a:buFontTx/>
              <a:buChar char="-"/>
            </a:pPr>
            <a:r>
              <a:rPr lang="hu-HU" dirty="0"/>
              <a:t>még nem volt intézményellenőrzésük VAGY </a:t>
            </a:r>
          </a:p>
          <a:p>
            <a:pPr marL="342900" indent="-342900">
              <a:buFontTx/>
              <a:buChar char="-"/>
            </a:pPr>
            <a:r>
              <a:rPr lang="hu-HU" dirty="0"/>
              <a:t>2018-ban vagy régebben volt intézményellenőrzés.</a:t>
            </a:r>
          </a:p>
          <a:p>
            <a:pPr marL="342900" indent="-342900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5992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CD1D0B1-F42D-4A51-9B5D-025460EC7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Tanfelügyelet 2025.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2958B6E-2C72-4B27-88BB-62FBEF25D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7301"/>
            <a:ext cx="7886700" cy="3788125"/>
          </a:xfrm>
        </p:spPr>
        <p:txBody>
          <a:bodyPr>
            <a:normAutofit lnSpcReduction="10000"/>
          </a:bodyPr>
          <a:lstStyle/>
          <a:p>
            <a:r>
              <a:rPr lang="hu-HU" b="1" u="sng" dirty="0"/>
              <a:t>Bekerülés:</a:t>
            </a:r>
          </a:p>
          <a:p>
            <a:r>
              <a:rPr lang="hu-HU" dirty="0"/>
              <a:t>Intézményi értesítő levelek 2024 júliusában mentek ki a 2025. évi tervbe való bekerülésről.</a:t>
            </a:r>
          </a:p>
          <a:p>
            <a:r>
              <a:rPr lang="hu-HU" b="1" u="sng" dirty="0"/>
              <a:t>Adategyeztetés:</a:t>
            </a:r>
          </a:p>
          <a:p>
            <a:r>
              <a:rPr lang="hu-HU" dirty="0"/>
              <a:t>A tanfelügyeleti látogatás megszervezéséhez szükséges adatok megadására az </a:t>
            </a:r>
            <a:r>
              <a:rPr lang="hu-HU" i="1" u="sng" dirty="0">
                <a:hlinkClick r:id="rId2"/>
              </a:rPr>
              <a:t>www.oktatas.hu</a:t>
            </a:r>
            <a:r>
              <a:rPr lang="hu-HU" i="1" dirty="0"/>
              <a:t>/Saját oldalra </a:t>
            </a:r>
            <a:r>
              <a:rPr lang="hu-HU" dirty="0"/>
              <a:t>belépve az intézményvezető jogosult 2024. szeptember 20-ig.</a:t>
            </a:r>
          </a:p>
          <a:p>
            <a:r>
              <a:rPr lang="hu-HU" dirty="0"/>
              <a:t>(2024.09.09-ig még 606 intézmény nem végezte el az adategyeztetést.-&gt; Figyelemfelhívó levél.)</a:t>
            </a:r>
          </a:p>
          <a:p>
            <a:r>
              <a:rPr lang="hu-HU" b="1" u="sng" dirty="0"/>
              <a:t>Kézikönyv:</a:t>
            </a:r>
            <a:r>
              <a:rPr lang="hu-HU" b="1" dirty="0"/>
              <a:t>  </a:t>
            </a:r>
            <a:r>
              <a:rPr lang="hu-HU" b="1" dirty="0">
                <a:solidFill>
                  <a:srgbClr val="FF0000"/>
                </a:solidFill>
              </a:rPr>
              <a:t>Új! 9. kiadás</a:t>
            </a:r>
          </a:p>
          <a:p>
            <a:r>
              <a:rPr lang="hu-HU" dirty="0"/>
              <a:t>2024. Október publikálása a honlapon</a:t>
            </a:r>
          </a:p>
        </p:txBody>
      </p:sp>
    </p:spTree>
    <p:extLst>
      <p:ext uri="{BB962C8B-B14F-4D97-AF65-F5344CB8AC3E}">
        <p14:creationId xmlns:p14="http://schemas.microsoft.com/office/powerpoint/2010/main" val="2168673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B1E09AC-D5A1-4961-806A-17548FFF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9466"/>
          </a:xfrm>
        </p:spPr>
        <p:txBody>
          <a:bodyPr>
            <a:normAutofit/>
          </a:bodyPr>
          <a:lstStyle/>
          <a:p>
            <a:r>
              <a:rPr lang="hu-HU" sz="3200" b="1" dirty="0"/>
              <a:t>Kézikönyv változásai 1.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DE050BE0-C5C3-4E5C-BBDB-E482D719D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54593"/>
            <a:ext cx="7886700" cy="460214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hu-HU" b="1" dirty="0"/>
              <a:t>Elvárások csökkentése</a:t>
            </a:r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xmlns="" id="{B5EAE812-BE91-486D-8C01-4DC3E3140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756959"/>
              </p:ext>
            </p:extLst>
          </p:nvPr>
        </p:nvGraphicFramePr>
        <p:xfrm>
          <a:off x="914400" y="1678076"/>
          <a:ext cx="7043242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3109943">
                  <a:extLst>
                    <a:ext uri="{9D8B030D-6E8A-4147-A177-3AD203B41FA5}">
                      <a16:colId xmlns:a16="http://schemas.microsoft.com/office/drawing/2014/main" xmlns="" val="33371076"/>
                    </a:ext>
                  </a:extLst>
                </a:gridCol>
                <a:gridCol w="1763545">
                  <a:extLst>
                    <a:ext uri="{9D8B030D-6E8A-4147-A177-3AD203B41FA5}">
                      <a16:colId xmlns:a16="http://schemas.microsoft.com/office/drawing/2014/main" xmlns="" val="3747552815"/>
                    </a:ext>
                  </a:extLst>
                </a:gridCol>
                <a:gridCol w="2169754">
                  <a:extLst>
                    <a:ext uri="{9D8B030D-6E8A-4147-A177-3AD203B41FA5}">
                      <a16:colId xmlns:a16="http://schemas.microsoft.com/office/drawing/2014/main" xmlns="" val="4276502941"/>
                    </a:ext>
                  </a:extLst>
                </a:gridCol>
              </a:tblGrid>
              <a:tr h="451406">
                <a:tc>
                  <a:txBody>
                    <a:bodyPr/>
                    <a:lstStyle/>
                    <a:p>
                      <a:pPr marL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jelenleg hatályos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módosítást követően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018329"/>
                  </a:ext>
                </a:extLst>
              </a:tr>
              <a:tr h="451406">
                <a:tc>
                  <a:txBody>
                    <a:bodyPr/>
                    <a:lstStyle/>
                    <a:p>
                      <a:pPr marL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intézményellenőrzés elvárásai (db)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1435024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pPr marL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komplex pedagógusellenőrzés általános elvárásai (db)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961092"/>
                  </a:ext>
                </a:extLst>
              </a:tr>
              <a:tr h="451406">
                <a:tc>
                  <a:txBody>
                    <a:bodyPr/>
                    <a:lstStyle/>
                    <a:p>
                      <a:pPr marL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komplex vezetőellenőrzés általános elvárásai (db)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6728173"/>
                  </a:ext>
                </a:extLst>
              </a:tr>
            </a:tbl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A752698F-1EE5-4AEE-9B23-758F630D7A3B}"/>
              </a:ext>
            </a:extLst>
          </p:cNvPr>
          <p:cNvSpPr/>
          <p:nvPr/>
        </p:nvSpPr>
        <p:spPr>
          <a:xfrm>
            <a:off x="628649" y="3955512"/>
            <a:ext cx="81033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2. A tanfelügyeleti ellenőrzési eszközökhöz kapcsolódó </a:t>
            </a:r>
            <a:r>
              <a:rPr lang="hu-HU" b="1" dirty="0"/>
              <a:t>kérdések</a:t>
            </a:r>
          </a:p>
          <a:p>
            <a:pPr marL="285750" indent="-285750">
              <a:buFontTx/>
              <a:buChar char="-"/>
            </a:pPr>
            <a:r>
              <a:rPr lang="hu-HU" dirty="0"/>
              <a:t>áttekintése: pl. dokumentumelemzési szempontok, interjúkérdések stb.</a:t>
            </a:r>
          </a:p>
          <a:p>
            <a:pPr marL="285750" indent="-285750">
              <a:buFontTx/>
              <a:buChar char="-"/>
            </a:pPr>
            <a:r>
              <a:rPr lang="hu-HU" dirty="0"/>
              <a:t>csökkentése: a megfogalmazás átdolgozása/egyszerűsítése, összevonása;</a:t>
            </a:r>
          </a:p>
          <a:p>
            <a:pPr marL="285750" indent="-285750">
              <a:buFontTx/>
              <a:buChar char="-"/>
            </a:pPr>
            <a:endParaRPr lang="hu-HU" dirty="0"/>
          </a:p>
          <a:p>
            <a:r>
              <a:rPr lang="hu-HU" dirty="0"/>
              <a:t>3. Minden intézménytípusnál.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6659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9581B24-E12F-4DED-B52B-B5919088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0678"/>
            <a:ext cx="7886700" cy="663190"/>
          </a:xfrm>
        </p:spPr>
        <p:txBody>
          <a:bodyPr>
            <a:normAutofit/>
          </a:bodyPr>
          <a:lstStyle/>
          <a:p>
            <a:r>
              <a:rPr lang="hu-HU" sz="3200" b="1" dirty="0"/>
              <a:t>Kézikönyv változásai 2. – PTÉR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19E6B62-CA60-41D6-9C48-2424E8815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79" y="703386"/>
            <a:ext cx="8299939" cy="48734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600" dirty="0"/>
              <a:t>A pedagógus teljesítményértékelési rendszer beépülése a tanfelügyeleti rendszerbe:</a:t>
            </a:r>
          </a:p>
          <a:p>
            <a:pPr>
              <a:lnSpc>
                <a:spcPct val="100000"/>
              </a:lnSpc>
            </a:pPr>
            <a:r>
              <a:rPr lang="hu-HU" sz="1600" b="1" u="sng" dirty="0"/>
              <a:t>I. Elvárások szintjén:</a:t>
            </a:r>
          </a:p>
          <a:p>
            <a:pPr>
              <a:lnSpc>
                <a:spcPct val="100000"/>
              </a:lnSpc>
            </a:pPr>
            <a:r>
              <a:rPr lang="hu-HU" sz="1600" b="1" dirty="0"/>
              <a:t>1. értékelési terület – Pedagógiai folyamatok.</a:t>
            </a:r>
            <a:r>
              <a:rPr lang="hu-HU" sz="1600" dirty="0"/>
              <a:t> </a:t>
            </a:r>
          </a:p>
          <a:p>
            <a:pPr>
              <a:lnSpc>
                <a:spcPct val="100000"/>
              </a:lnSpc>
            </a:pPr>
            <a:r>
              <a:rPr lang="hu-HU" sz="1600" b="1" dirty="0"/>
              <a:t>1.7. új szempont: Hogyan működik az intézményben a teljesítményértékelési rendszer? </a:t>
            </a:r>
          </a:p>
          <a:p>
            <a:pPr>
              <a:lnSpc>
                <a:spcPct val="100000"/>
              </a:lnSpc>
            </a:pPr>
            <a:r>
              <a:rPr lang="hu-HU" sz="1600" b="1" dirty="0"/>
              <a:t>4 elvárás </a:t>
            </a:r>
            <a:r>
              <a:rPr lang="hu-HU" sz="1600" dirty="0"/>
              <a:t>értékelése a 4 fokú skálán</a:t>
            </a:r>
          </a:p>
          <a:p>
            <a:r>
              <a:rPr lang="hu-HU" sz="1600" dirty="0"/>
              <a:t>1.7.1. A stratégiai dokumentumok célkitűzéseivel összhangban megtörténik az intézményben a pedagógusok teljesítményértékelési rendszerének kidolgozása, amelyről a vezető a nevelőtestületet tájékoztatja. A pedagógusok teljesítményértékelési rendszerét a vezető irányítja, működteti és folyamatosan felülvizsgálja. </a:t>
            </a:r>
          </a:p>
          <a:p>
            <a:r>
              <a:rPr lang="hu-HU" sz="1600" dirty="0"/>
              <a:t>1.7.2. A teljesítményértékelés folyamatának megvalósulása a munkatársak (vezetőtársak, munkaközösség-vezetők, pedagógusok) bevonásával történik. A teljesítménycélok meghatározásakor a vezető az érintettek véleményét figyelembe veszi. </a:t>
            </a:r>
          </a:p>
          <a:p>
            <a:r>
              <a:rPr lang="hu-HU" sz="1600" dirty="0"/>
              <a:t>1.7.3. A teljesítményértékelés tények és adatok alapján, tervezetten és objektíven, dokumentáltan, határidőre történik. </a:t>
            </a:r>
          </a:p>
          <a:p>
            <a:r>
              <a:rPr lang="hu-HU" sz="1600" dirty="0"/>
              <a:t>1.7.4. A beszámolókban megjelenik a teljesítményértékelés keretében végzett munka elemzése, értékelése, a tanulságok levonása, fejlesztések meghatározása. </a:t>
            </a:r>
          </a:p>
          <a:p>
            <a:endParaRPr lang="hu-HU" sz="1400" b="1" u="sng" dirty="0"/>
          </a:p>
        </p:txBody>
      </p:sp>
    </p:spTree>
    <p:extLst>
      <p:ext uri="{BB962C8B-B14F-4D97-AF65-F5344CB8AC3E}">
        <p14:creationId xmlns:p14="http://schemas.microsoft.com/office/powerpoint/2010/main" val="899314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6343B3F-0FB8-4606-B127-B792B848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Kézikönyv változásai 3. – PTÉR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9B4504A-61B4-429A-9F83-9F9C9F973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b="1" u="sng" dirty="0"/>
              <a:t>II. Tevékenység szintjén:</a:t>
            </a:r>
          </a:p>
          <a:p>
            <a:pPr>
              <a:lnSpc>
                <a:spcPct val="100000"/>
              </a:lnSpc>
            </a:pPr>
            <a:r>
              <a:rPr lang="hu-HU" dirty="0"/>
              <a:t>Az intézményellenőrzés eszközrendszere a teljesítményértékelési rendszer vizsgálatához kapcsolódóan kiegészült egy további </a:t>
            </a:r>
            <a:r>
              <a:rPr lang="hu-HU" b="1" dirty="0"/>
              <a:t>tevékenységgel</a:t>
            </a:r>
            <a:r>
              <a:rPr lang="hu-HU" dirty="0"/>
              <a:t> .</a:t>
            </a:r>
          </a:p>
          <a:p>
            <a:pPr>
              <a:lnSpc>
                <a:spcPct val="100000"/>
              </a:lnSpc>
            </a:pPr>
            <a:r>
              <a:rPr lang="hu-HU" dirty="0"/>
              <a:t>A tevékenység értékelése a 3 fokú skálán (kiemelkedő, megfelelő, fejleszthető): </a:t>
            </a:r>
          </a:p>
          <a:p>
            <a:pPr>
              <a:lnSpc>
                <a:spcPct val="100000"/>
              </a:lnSpc>
            </a:pPr>
            <a:r>
              <a:rPr lang="hu-HU" dirty="0"/>
              <a:t>1.7. Az intézményi célok megvalósulását, a pedagógusokat motiváló, az eredményességet támogató teljesítményértékelési rendszer működése.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8294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BDA0F5C-CC86-4E0A-878B-8F303182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/>
              <a:t>Kézikönyv változásai 4. – PTÉR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B05B291-EC24-42D3-B303-B9975EB98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789" y="1825626"/>
            <a:ext cx="8430567" cy="3479800"/>
          </a:xfrm>
        </p:spPr>
        <p:txBody>
          <a:bodyPr>
            <a:normAutofit fontScale="92500" lnSpcReduction="10000"/>
          </a:bodyPr>
          <a:lstStyle/>
          <a:p>
            <a:r>
              <a:rPr lang="hu-HU" b="1" u="sng" dirty="0"/>
              <a:t>III. Interjúkérdések szintjén:</a:t>
            </a:r>
          </a:p>
          <a:p>
            <a:r>
              <a:rPr lang="hu-HU" dirty="0"/>
              <a:t>Az eszközrendszer a teljesítményértékelési rendszer vizsgálatához kapcsolódóan kiegészült az elvárások megvalósulására kérdező </a:t>
            </a:r>
            <a:r>
              <a:rPr lang="hu-HU" b="1" dirty="0"/>
              <a:t>interjúkérdésekkel</a:t>
            </a:r>
            <a:endParaRPr lang="hu-HU" b="1" u="sng" dirty="0"/>
          </a:p>
          <a:p>
            <a:r>
              <a:rPr lang="hu-HU" b="1" dirty="0"/>
              <a:t>Vezetői interjú: </a:t>
            </a:r>
          </a:p>
          <a:p>
            <a:r>
              <a:rPr lang="hu-HU" dirty="0"/>
              <a:t>Hogyan nyilvánul meg a teljesítményértékelés során a tényszerűségre, az objektivitásra való törekvés a munkájában?</a:t>
            </a:r>
          </a:p>
          <a:p>
            <a:pPr lvl="0"/>
            <a:r>
              <a:rPr lang="hu-HU" b="1" dirty="0"/>
              <a:t>Pedagógus interjú: </a:t>
            </a:r>
          </a:p>
          <a:p>
            <a:pPr lvl="0"/>
            <a:r>
              <a:rPr lang="hu-HU" dirty="0"/>
              <a:t>Hogyan tudja elérni a vezető, hogy a teljesítményértékelés ösztönző, motiváló legyen az intézményében?</a:t>
            </a:r>
          </a:p>
          <a:p>
            <a:pPr lvl="0"/>
            <a:r>
              <a:rPr lang="hu-HU" dirty="0"/>
              <a:t>Hogyan működteti a vezető az intézményben az óvodapedagógus teljesítményértékelési rendszert?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8211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F89C15C-3F97-496B-A2CE-41F89F336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0749"/>
          </a:xfrm>
        </p:spPr>
        <p:txBody>
          <a:bodyPr>
            <a:normAutofit/>
          </a:bodyPr>
          <a:lstStyle/>
          <a:p>
            <a:r>
              <a:rPr lang="hu-HU" sz="3200" b="1" dirty="0"/>
              <a:t>Komplex ellenőrzés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9ACF71F-ECCF-4CAB-ABB4-B3EA9838C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875"/>
            <a:ext cx="7886700" cy="4019551"/>
          </a:xfrm>
        </p:spPr>
        <p:txBody>
          <a:bodyPr/>
          <a:lstStyle/>
          <a:p>
            <a:r>
              <a:rPr lang="hu-HU" b="1" dirty="0"/>
              <a:t>2024. évi eljárás: </a:t>
            </a:r>
            <a:r>
              <a:rPr lang="hu-HU" dirty="0"/>
              <a:t>41 intézmény (21 tavasszal, 20 ősszel)</a:t>
            </a:r>
          </a:p>
          <a:p>
            <a:r>
              <a:rPr lang="hu-HU" dirty="0"/>
              <a:t>Október: 13 intézmény ellenőrzése</a:t>
            </a:r>
          </a:p>
          <a:p>
            <a:r>
              <a:rPr lang="hu-HU" dirty="0"/>
              <a:t>                 13 intézmény utóellenőrzése</a:t>
            </a:r>
          </a:p>
          <a:p>
            <a:r>
              <a:rPr lang="hu-HU" b="1" dirty="0"/>
              <a:t>2025. évi eljárás:</a:t>
            </a:r>
          </a:p>
          <a:p>
            <a:r>
              <a:rPr lang="hu-HU" dirty="0"/>
              <a:t>Terv: 90 intézmény (90x6=540 tanfelügyeleti folyamat)</a:t>
            </a:r>
          </a:p>
          <a:p>
            <a:endParaRPr lang="hu-HU" dirty="0"/>
          </a:p>
          <a:p>
            <a:r>
              <a:rPr lang="hu-HU" dirty="0"/>
              <a:t>Az elváráscsökkentés megjelenik a komplex ellenőrzésben is. </a:t>
            </a:r>
          </a:p>
          <a:p>
            <a:r>
              <a:rPr lang="hu-HU" dirty="0"/>
              <a:t>A komplex ellenőrzés keretében megvalósuló vezetőellenőrzés és pedagógusellenőrzés esetében az </a:t>
            </a:r>
            <a:r>
              <a:rPr lang="hu-HU" b="1" dirty="0"/>
              <a:t>elvárások, eszközök </a:t>
            </a:r>
            <a:r>
              <a:rPr lang="hu-HU" dirty="0"/>
              <a:t>olyan módon történő </a:t>
            </a:r>
            <a:r>
              <a:rPr lang="hu-HU" b="1" dirty="0"/>
              <a:t>átdolgozása</a:t>
            </a:r>
            <a:r>
              <a:rPr lang="hu-HU" dirty="0"/>
              <a:t>, hogy azok értékelése támogatást nyújtson a komplex ellenőrzésben készülő szakértői értékelés elkészítéséhez.</a:t>
            </a:r>
          </a:p>
        </p:txBody>
      </p:sp>
    </p:spTree>
    <p:extLst>
      <p:ext uri="{BB962C8B-B14F-4D97-AF65-F5344CB8AC3E}">
        <p14:creationId xmlns:p14="http://schemas.microsoft.com/office/powerpoint/2010/main" val="2268243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63306C1-F86F-4F65-9E49-8490A2A35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9467"/>
          </a:xfrm>
        </p:spPr>
        <p:txBody>
          <a:bodyPr/>
          <a:lstStyle/>
          <a:p>
            <a:r>
              <a:rPr lang="hu-HU" dirty="0"/>
              <a:t>Kérdések – válaszok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15C295B-A0C6-41DF-A28C-DA7BCC06C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5464"/>
            <a:ext cx="7886700" cy="4169962"/>
          </a:xfrm>
        </p:spPr>
        <p:txBody>
          <a:bodyPr>
            <a:normAutofit lnSpcReduction="10000"/>
          </a:bodyPr>
          <a:lstStyle/>
          <a:p>
            <a:r>
              <a:rPr lang="hu-HU" i="1" dirty="0"/>
              <a:t>1.Szakértőként hogyan lehet olyan képzésre jelentkezni, ami a mesterpedagógusi minősítési eljárásban való részvételre is jogosít?</a:t>
            </a:r>
          </a:p>
          <a:p>
            <a:r>
              <a:rPr lang="hu-HU" dirty="0"/>
              <a:t>Jelenleg nincs, de gyűjtjük a jelölteket.</a:t>
            </a:r>
          </a:p>
          <a:p>
            <a:r>
              <a:rPr lang="hu-HU" i="1" dirty="0"/>
              <a:t>2. Az idei tanévtől bevezetésre kerülő TÉR milyen módon fog beépülni az intézményi tanfelügyelet értékelési szempontjaiba?</a:t>
            </a:r>
          </a:p>
          <a:p>
            <a:r>
              <a:rPr lang="hu-HU" dirty="0"/>
              <a:t>Lásd korábban.</a:t>
            </a:r>
          </a:p>
          <a:p>
            <a:r>
              <a:rPr lang="hu-HU" i="1" dirty="0"/>
              <a:t>3. Nem lehetne e összevonni egy többcélú oktatási intézményben az intézményi tanfelügyeletet, ha külön-külön az intézményegységek (pl. szakgimnázium, alapfokú művészetoktatás) kis létszámmal működnek?</a:t>
            </a:r>
          </a:p>
          <a:p>
            <a:r>
              <a:rPr lang="hu-HU" dirty="0"/>
              <a:t>A jogszabály nem teszi lehetővé, mert a szakértő csak olyan intézménytípusban végezhet tanfelügyeleti feladatot, amelyben 5 éves tapasztalata van. Annyi bizottság, ahány intézménytípus. (Egy napra csak egy bizottságot szervezünk, korábbi kérések alapján.)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414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01E30CF-1853-47C6-B99D-0F0A3E738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9612"/>
          </a:xfrm>
        </p:spPr>
        <p:txBody>
          <a:bodyPr>
            <a:normAutofit/>
          </a:bodyPr>
          <a:lstStyle/>
          <a:p>
            <a:r>
              <a:rPr lang="hu-HU" sz="3200" b="1" dirty="0"/>
              <a:t>TÉR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BE7E87E-0280-467B-B401-613FDDA4F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6479"/>
            <a:ext cx="7886700" cy="395894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hu-HU" dirty="0"/>
              <a:t>a pedagógusok teljesítményértékeléséről szóló </a:t>
            </a:r>
            <a:r>
              <a:rPr lang="nb-NO" dirty="0"/>
              <a:t>18/2024. (IV. 4.) BM rendelet</a:t>
            </a:r>
            <a:endParaRPr lang="hu-HU" dirty="0"/>
          </a:p>
          <a:p>
            <a:pPr marL="342900" indent="-342900">
              <a:buFontTx/>
              <a:buChar char="-"/>
            </a:pPr>
            <a:r>
              <a:rPr lang="hu-HU" dirty="0">
                <a:hlinkClick r:id="rId2"/>
              </a:rPr>
              <a:t>https://www.oktatas.hu/kozneveles/pedagogus_teljesitmenyertekeles/ped_ter_dokumentumok</a:t>
            </a:r>
            <a:r>
              <a:rPr lang="hu-HU" dirty="0"/>
              <a:t> </a:t>
            </a:r>
          </a:p>
          <a:p>
            <a:r>
              <a:rPr lang="hu-HU" dirty="0"/>
              <a:t>- GYIK a honlapon</a:t>
            </a:r>
          </a:p>
          <a:p>
            <a:r>
              <a:rPr lang="hu-HU" dirty="0"/>
              <a:t>- Gyakornok átsorolása tanév közben: január 1-től. Utána kell a teljesítmény célokat meghatározni, és az értékelést elvégezni.</a:t>
            </a:r>
          </a:p>
        </p:txBody>
      </p:sp>
    </p:spTree>
    <p:extLst>
      <p:ext uri="{BB962C8B-B14F-4D97-AF65-F5344CB8AC3E}">
        <p14:creationId xmlns:p14="http://schemas.microsoft.com/office/powerpoint/2010/main" val="370145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00723"/>
            <a:ext cx="7886700" cy="680226"/>
          </a:xfrm>
        </p:spPr>
        <p:txBody>
          <a:bodyPr/>
          <a:lstStyle/>
          <a:p>
            <a:pPr algn="ctr"/>
            <a:r>
              <a:rPr lang="hu-HU" sz="3200" b="1" dirty="0">
                <a:cs typeface="Times New Roman" panose="02020603050405020304" pitchFamily="18" charset="0"/>
              </a:rPr>
              <a:t>Pedagógusminősítés 2025.</a:t>
            </a: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91060"/>
              </p:ext>
            </p:extLst>
          </p:nvPr>
        </p:nvGraphicFramePr>
        <p:xfrm>
          <a:off x="708408" y="1071867"/>
          <a:ext cx="7727183" cy="41030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50454">
                  <a:extLst>
                    <a:ext uri="{9D8B030D-6E8A-4147-A177-3AD203B41FA5}">
                      <a16:colId xmlns:a16="http://schemas.microsoft.com/office/drawing/2014/main" xmlns="" val="1121702287"/>
                    </a:ext>
                  </a:extLst>
                </a:gridCol>
                <a:gridCol w="2208358">
                  <a:extLst>
                    <a:ext uri="{9D8B030D-6E8A-4147-A177-3AD203B41FA5}">
                      <a16:colId xmlns:a16="http://schemas.microsoft.com/office/drawing/2014/main" xmlns="" val="2105225114"/>
                    </a:ext>
                  </a:extLst>
                </a:gridCol>
                <a:gridCol w="2868371">
                  <a:extLst>
                    <a:ext uri="{9D8B030D-6E8A-4147-A177-3AD203B41FA5}">
                      <a16:colId xmlns:a16="http://schemas.microsoft.com/office/drawing/2014/main" xmlns="" val="3997916376"/>
                    </a:ext>
                  </a:extLst>
                </a:gridCol>
              </a:tblGrid>
              <a:tr h="87733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2025. évi pedagógusminősítési eljárások adatai (fő)</a:t>
                      </a:r>
                      <a:endParaRPr kumimoji="0" lang="hu-HU" sz="2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hu-H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3988715"/>
                  </a:ext>
                </a:extLst>
              </a:tr>
              <a:tr h="7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Célfokozat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Evangélikus intézmények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Országos adat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55811981"/>
                  </a:ext>
                </a:extLst>
              </a:tr>
              <a:tr h="539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Pedagógus 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18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2 104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530750394"/>
                  </a:ext>
                </a:extLst>
              </a:tr>
              <a:tr h="533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Pedagógus II.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3 776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904714109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Mesterpedagógus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1 696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751731590"/>
                  </a:ext>
                </a:extLst>
              </a:tr>
              <a:tr h="437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Kutatótanár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81122934"/>
                  </a:ext>
                </a:extLst>
              </a:tr>
              <a:tr h="452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Összesen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7 674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364895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46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0EC5554-C3F4-47A2-BAA9-E2250130B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Tanév eleji feladatok a KIR-ben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F746FD8-1372-4469-BDBB-B1E8E7BF5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hu-HU" dirty="0"/>
              <a:t>Új jogviszonyok bejelentése</a:t>
            </a:r>
          </a:p>
          <a:p>
            <a:pPr marL="457200" indent="-457200">
              <a:buAutoNum type="arabicPeriod"/>
            </a:pPr>
            <a:r>
              <a:rPr lang="hu-HU" dirty="0"/>
              <a:t>Adatok ellenőrzése: társhatóságokhoz továbbítjuk</a:t>
            </a:r>
          </a:p>
          <a:p>
            <a:pPr marL="457200" indent="-457200">
              <a:buAutoNum type="arabicPeriod"/>
            </a:pPr>
            <a:r>
              <a:rPr lang="hu-HU" dirty="0"/>
              <a:t>Tanulói jogviszonyok befejezésének aktualizálása</a:t>
            </a:r>
          </a:p>
          <a:p>
            <a:pPr marL="457200" indent="-457200">
              <a:buAutoNum type="arabicPeriod"/>
            </a:pPr>
            <a:r>
              <a:rPr lang="hu-HU" dirty="0"/>
              <a:t>Évfolyamléptetés, osztályléptetés</a:t>
            </a:r>
          </a:p>
          <a:p>
            <a:pPr marL="457200" indent="-457200">
              <a:buAutoNum type="arabicPeriod"/>
            </a:pPr>
            <a:r>
              <a:rPr lang="hu-HU" dirty="0"/>
              <a:t>HH, HHH státuszok rögzítése</a:t>
            </a:r>
          </a:p>
          <a:p>
            <a:pPr marL="457200" indent="-457200">
              <a:buAutoNum type="arabicPeriod"/>
            </a:pPr>
            <a:r>
              <a:rPr lang="hu-HU" dirty="0">
                <a:solidFill>
                  <a:srgbClr val="FF0000"/>
                </a:solidFill>
              </a:rPr>
              <a:t>Alkalmazotti adatok felülvizsgálata </a:t>
            </a:r>
            <a:r>
              <a:rPr lang="hu-HU" dirty="0"/>
              <a:t>az októberi köznevelési statisztikába történő betöltése – </a:t>
            </a:r>
            <a:r>
              <a:rPr lang="hu-HU" dirty="0" err="1"/>
              <a:t>bérelemés</a:t>
            </a:r>
            <a:r>
              <a:rPr lang="hu-HU" dirty="0"/>
              <a:t> uniós forrásból – Szigorú ellenőrzés!</a:t>
            </a:r>
          </a:p>
          <a:p>
            <a:pPr marL="457200" indent="-457200">
              <a:buAutoNum type="arabicPeriod"/>
            </a:pPr>
            <a:r>
              <a:rPr lang="hu-HU" dirty="0"/>
              <a:t>Alkalmazotti e-mail címek felülvizsgálata – még mindig több száz hibás!</a:t>
            </a:r>
          </a:p>
        </p:txBody>
      </p:sp>
    </p:spTree>
    <p:extLst>
      <p:ext uri="{BB962C8B-B14F-4D97-AF65-F5344CB8AC3E}">
        <p14:creationId xmlns:p14="http://schemas.microsoft.com/office/powerpoint/2010/main" val="3113135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4496685-E979-4E62-B96C-76A1C3EE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Tantárgyi elnevezések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3D0B332-E256-4568-BD3F-C3DF651CF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Új felsőoktatási felvételi kapcsán problémát okozott a kerettantervtől eltérő elnevezések használata.</a:t>
            </a:r>
          </a:p>
        </p:txBody>
      </p:sp>
    </p:spTree>
    <p:extLst>
      <p:ext uri="{BB962C8B-B14F-4D97-AF65-F5344CB8AC3E}">
        <p14:creationId xmlns:p14="http://schemas.microsoft.com/office/powerpoint/2010/main" val="391971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3">
            <a:extLst>
              <a:ext uri="{FF2B5EF4-FFF2-40B4-BE49-F238E27FC236}">
                <a16:creationId xmlns:a16="http://schemas.microsoft.com/office/drawing/2014/main" xmlns="" id="{CA31C96A-80BE-4436-AD12-8298C3FB5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3467970"/>
            <a:ext cx="3657600" cy="1883354"/>
          </a:xfrm>
        </p:spPr>
        <p:txBody>
          <a:bodyPr>
            <a:normAutofit/>
          </a:bodyPr>
          <a:lstStyle/>
          <a:p>
            <a:r>
              <a:rPr lang="hu-HU" dirty="0"/>
              <a:t>Köszönöm a figyelmet!</a:t>
            </a:r>
          </a:p>
          <a:p>
            <a:r>
              <a:rPr lang="hu-HU" dirty="0"/>
              <a:t>Eredményes tanévet és szakértői munkát kíván </a:t>
            </a:r>
          </a:p>
          <a:p>
            <a:r>
              <a:rPr lang="hu-HU" dirty="0"/>
              <a:t>az Oktatási Hivatal!</a:t>
            </a:r>
            <a:endParaRPr lang="en-GB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xmlns="" id="{0D1A5131-8D82-4585-8B7A-1E378531C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268" y="796625"/>
            <a:ext cx="2175463" cy="251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5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54B5A3C-8A88-4B2B-A8DD-C1E1C42EA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1401"/>
          </a:xfrm>
        </p:spPr>
        <p:txBody>
          <a:bodyPr>
            <a:normAutofit/>
          </a:bodyPr>
          <a:lstStyle/>
          <a:p>
            <a:r>
              <a:rPr lang="hu-HU" sz="3200" b="1" dirty="0"/>
              <a:t>Aktuális feladatok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9979FA1-AEB2-4B3D-A5CA-256D15995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7059"/>
            <a:ext cx="7886700" cy="3838367"/>
          </a:xfrm>
        </p:spPr>
        <p:txBody>
          <a:bodyPr/>
          <a:lstStyle/>
          <a:p>
            <a:r>
              <a:rPr lang="hu-HU" b="1" dirty="0"/>
              <a:t>I. </a:t>
            </a:r>
            <a:r>
              <a:rPr lang="hu-HU" b="1" u="sng" dirty="0"/>
              <a:t>Átsorolás</a:t>
            </a:r>
            <a:r>
              <a:rPr lang="hu-HU" b="1" dirty="0"/>
              <a:t> </a:t>
            </a:r>
            <a:r>
              <a:rPr lang="hu-HU" dirty="0"/>
              <a:t>-&gt; Intézményi átsorolási tájékoztató levelek</a:t>
            </a:r>
          </a:p>
          <a:p>
            <a:r>
              <a:rPr lang="hu-HU" dirty="0"/>
              <a:t>1. </a:t>
            </a:r>
            <a:r>
              <a:rPr lang="hu-HU" b="1" dirty="0"/>
              <a:t>2023. évi eljárás „átcsúszó” </a:t>
            </a:r>
            <a:r>
              <a:rPr lang="hu-HU" dirty="0"/>
              <a:t>minősítéseiről 2024.09.04-én értesítés az intézményeknek.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2. ÚJ!! 2024-től évente 2 átsorolás: szeptember 1-jétől is! (</a:t>
            </a:r>
            <a:r>
              <a:rPr lang="hu-HU" dirty="0" err="1">
                <a:solidFill>
                  <a:srgbClr val="FF0000"/>
                </a:solidFill>
              </a:rPr>
              <a:t>Puétv</a:t>
            </a:r>
            <a:r>
              <a:rPr lang="hu-HU" dirty="0">
                <a:solidFill>
                  <a:srgbClr val="FF0000"/>
                </a:solidFill>
              </a:rPr>
              <a:t>. 97.§ (8))</a:t>
            </a:r>
          </a:p>
          <a:p>
            <a:r>
              <a:rPr lang="hu-HU" dirty="0">
                <a:solidFill>
                  <a:srgbClr val="FF0000"/>
                </a:solidFill>
              </a:rPr>
              <a:t>-&gt; </a:t>
            </a:r>
            <a:r>
              <a:rPr lang="hu-HU" b="1" dirty="0">
                <a:solidFill>
                  <a:srgbClr val="FF0000"/>
                </a:solidFill>
              </a:rPr>
              <a:t>2024. évi eljárás 1. félévi </a:t>
            </a:r>
            <a:r>
              <a:rPr lang="hu-HU" dirty="0">
                <a:solidFill>
                  <a:srgbClr val="FF0000"/>
                </a:solidFill>
              </a:rPr>
              <a:t>eredményeiről 2024.09.04-én értesítés az intézményeknek.</a:t>
            </a:r>
          </a:p>
          <a:p>
            <a:r>
              <a:rPr lang="hu-HU" dirty="0"/>
              <a:t>A 2024. évi eljárás 2. félévi eredményeiről már csak a 2024.09.01. után minősültek eredményét küldjük meg 2025 januárjában.</a:t>
            </a:r>
          </a:p>
          <a:p>
            <a:r>
              <a:rPr lang="hu-HU" b="1" dirty="0"/>
              <a:t>II. </a:t>
            </a:r>
            <a:r>
              <a:rPr lang="hu-HU" b="1" u="sng" dirty="0"/>
              <a:t>Mesterprogram/kutatóprogram vizsgálata </a:t>
            </a:r>
            <a:r>
              <a:rPr lang="hu-HU" dirty="0"/>
              <a:t>igazgató/fenntartó által 2025.09.01 – 10.31. (401/2023. Korm. rend. 83.§ (1)) </a:t>
            </a:r>
          </a:p>
        </p:txBody>
      </p:sp>
    </p:spTree>
    <p:extLst>
      <p:ext uri="{BB962C8B-B14F-4D97-AF65-F5344CB8AC3E}">
        <p14:creationId xmlns:p14="http://schemas.microsoft.com/office/powerpoint/2010/main" val="175117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49E0C97-790A-47FD-8843-76295683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Minősítés 2025.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65D1335-8017-429D-8D76-17C406480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3614737"/>
          </a:xfrm>
        </p:spPr>
        <p:txBody>
          <a:bodyPr/>
          <a:lstStyle/>
          <a:p>
            <a:r>
              <a:rPr lang="hu-HU" b="1" dirty="0"/>
              <a:t>Portfólió nyitás: </a:t>
            </a:r>
          </a:p>
          <a:p>
            <a:r>
              <a:rPr lang="hu-HU" dirty="0"/>
              <a:t>-     2024.09.04. – 2024. évi eljárásba pótlólag </a:t>
            </a:r>
            <a:r>
              <a:rPr lang="hu-HU" dirty="0" err="1"/>
              <a:t>bekerülteknek</a:t>
            </a:r>
            <a:r>
              <a:rPr lang="hu-HU" dirty="0"/>
              <a:t> – 47 fő</a:t>
            </a:r>
          </a:p>
          <a:p>
            <a:pPr marL="342900" indent="-342900">
              <a:buFontTx/>
              <a:buChar char="-"/>
            </a:pPr>
            <a:r>
              <a:rPr lang="hu-HU" b="1" dirty="0"/>
              <a:t>2024.09. – 2025. évi eljárásba </a:t>
            </a:r>
            <a:r>
              <a:rPr lang="hu-HU" dirty="0" err="1"/>
              <a:t>bekerülteknek</a:t>
            </a:r>
            <a:r>
              <a:rPr lang="hu-HU" dirty="0"/>
              <a:t>: 2024.09.10. (12.)</a:t>
            </a:r>
          </a:p>
          <a:p>
            <a:r>
              <a:rPr lang="hu-HU" dirty="0"/>
              <a:t>(Frissült: eredetiségnyilatkozat, együttműködési megállapodás)</a:t>
            </a:r>
          </a:p>
          <a:p>
            <a:endParaRPr lang="hu-HU" dirty="0"/>
          </a:p>
          <a:p>
            <a:r>
              <a:rPr lang="hu-HU" b="1" dirty="0"/>
              <a:t>Minősítési időpontok publikálása: </a:t>
            </a:r>
          </a:p>
          <a:p>
            <a:r>
              <a:rPr lang="hu-HU" dirty="0"/>
              <a:t>- 2024.12.15-ig minősítési időpontok publikálása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611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C1C96AB-F7D3-4B8C-83DF-CCD1C330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208"/>
          </a:xfrm>
        </p:spPr>
        <p:txBody>
          <a:bodyPr>
            <a:normAutofit/>
          </a:bodyPr>
          <a:lstStyle/>
          <a:p>
            <a:r>
              <a:rPr lang="hu-HU" sz="3200" b="1" dirty="0"/>
              <a:t>Útmutatók 1.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246FC23-1BBF-4CC8-A9EC-B4FB7D0CA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075"/>
            <a:ext cx="7886700" cy="3627351"/>
          </a:xfrm>
        </p:spPr>
        <p:txBody>
          <a:bodyPr/>
          <a:lstStyle/>
          <a:p>
            <a:r>
              <a:rPr lang="hu-HU" b="1" dirty="0"/>
              <a:t>2024. évi eljárás</a:t>
            </a:r>
            <a:r>
              <a:rPr lang="hu-HU" dirty="0"/>
              <a:t>: Még van miniszter által jóváhagyott útmutató;</a:t>
            </a:r>
          </a:p>
          <a:p>
            <a:endParaRPr lang="hu-HU" dirty="0"/>
          </a:p>
          <a:p>
            <a:r>
              <a:rPr lang="hu-HU" b="1" dirty="0"/>
              <a:t>2025. évi eljárás</a:t>
            </a:r>
            <a:r>
              <a:rPr lang="hu-HU" dirty="0"/>
              <a:t>: Útmutatók frissítése, formai átdolgozása</a:t>
            </a:r>
          </a:p>
          <a:p>
            <a:pPr marL="342900" indent="-342900">
              <a:buFontTx/>
              <a:buChar char="-"/>
            </a:pPr>
            <a:r>
              <a:rPr lang="hu-HU" dirty="0"/>
              <a:t>Kompetenciák és indikátorok a 401/2023. Korm. rend. 3/a – 3/e mellékletébe kerültek -&gt; kötöttebbé váltak;</a:t>
            </a:r>
          </a:p>
          <a:p>
            <a:r>
              <a:rPr lang="hu-HU" dirty="0"/>
              <a:t>-&gt; Útmutatók új struktúrába kerültek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484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8401F35-FAE9-496F-91E2-6BEEBAB4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1065"/>
            <a:ext cx="7886700" cy="803868"/>
          </a:xfrm>
        </p:spPr>
        <p:txBody>
          <a:bodyPr>
            <a:normAutofit/>
          </a:bodyPr>
          <a:lstStyle/>
          <a:p>
            <a:r>
              <a:rPr lang="hu-HU" sz="3200" b="1" dirty="0"/>
              <a:t>Útmutatók 2.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85B0B18-BB63-4E5D-8F37-E81616CB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5319"/>
            <a:ext cx="7886700" cy="413992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romanUcPeriod"/>
            </a:pPr>
            <a:r>
              <a:rPr lang="hu-HU" b="1" dirty="0"/>
              <a:t>Általános útmutatók:</a:t>
            </a:r>
          </a:p>
          <a:p>
            <a:pPr marL="457200" indent="-457200">
              <a:buAutoNum type="arabicPeriod"/>
            </a:pPr>
            <a:r>
              <a:rPr lang="hu-HU" dirty="0" err="1"/>
              <a:t>Ped.I</a:t>
            </a:r>
            <a:r>
              <a:rPr lang="hu-HU" dirty="0"/>
              <a:t>-II.</a:t>
            </a:r>
          </a:p>
          <a:p>
            <a:pPr marL="457200" indent="-457200">
              <a:buAutoNum type="arabicPeriod"/>
            </a:pPr>
            <a:r>
              <a:rPr lang="hu-HU" dirty="0"/>
              <a:t>Mester</a:t>
            </a:r>
          </a:p>
          <a:p>
            <a:pPr marL="457200" indent="-457200">
              <a:buAutoNum type="arabicPeriod"/>
            </a:pPr>
            <a:r>
              <a:rPr lang="hu-HU" dirty="0"/>
              <a:t>Kutató</a:t>
            </a:r>
          </a:p>
          <a:p>
            <a:endParaRPr lang="hu-HU" dirty="0"/>
          </a:p>
          <a:p>
            <a:r>
              <a:rPr lang="hu-HU" dirty="0"/>
              <a:t>II. </a:t>
            </a:r>
            <a:r>
              <a:rPr lang="hu-HU" b="1" dirty="0"/>
              <a:t>Kiegészítő útmutatók:</a:t>
            </a:r>
          </a:p>
          <a:p>
            <a:pPr marL="457200" indent="-457200">
              <a:buAutoNum type="arabicPeriod"/>
            </a:pPr>
            <a:r>
              <a:rPr lang="hu-HU" dirty="0"/>
              <a:t>AMI</a:t>
            </a:r>
          </a:p>
          <a:p>
            <a:pPr marL="457200" indent="-457200">
              <a:buAutoNum type="arabicPeriod"/>
            </a:pPr>
            <a:r>
              <a:rPr lang="hu-HU" dirty="0"/>
              <a:t>Gyógypedagógiai</a:t>
            </a:r>
          </a:p>
          <a:p>
            <a:pPr marL="457200" indent="-457200">
              <a:buAutoNum type="arabicPeriod"/>
            </a:pPr>
            <a:r>
              <a:rPr lang="hu-HU" dirty="0"/>
              <a:t>NOKS</a:t>
            </a:r>
          </a:p>
          <a:p>
            <a:pPr marL="457200" indent="-457200">
              <a:buAutoNum type="arabicPeriod"/>
            </a:pPr>
            <a:r>
              <a:rPr lang="hu-HU" dirty="0"/>
              <a:t>Óvoda</a:t>
            </a:r>
          </a:p>
          <a:p>
            <a:pPr marL="457200" indent="-457200">
              <a:buAutoNum type="arabicPeriod"/>
            </a:pPr>
            <a:r>
              <a:rPr lang="hu-HU" dirty="0" err="1"/>
              <a:t>Ped</a:t>
            </a:r>
            <a:r>
              <a:rPr lang="hu-HU" dirty="0"/>
              <a:t>. Szakmai szolgáltatás</a:t>
            </a:r>
          </a:p>
          <a:p>
            <a:pPr marL="457200" indent="-457200">
              <a:buAutoNum type="arabicPeriod"/>
            </a:pPr>
            <a:r>
              <a:rPr lang="hu-HU" dirty="0"/>
              <a:t>Szakszolgálat</a:t>
            </a:r>
          </a:p>
        </p:txBody>
      </p:sp>
    </p:spTree>
    <p:extLst>
      <p:ext uri="{BB962C8B-B14F-4D97-AF65-F5344CB8AC3E}">
        <p14:creationId xmlns:p14="http://schemas.microsoft.com/office/powerpoint/2010/main" val="214249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A516B1D-EE71-4713-9CFA-BA6E9F3B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1450"/>
          </a:xfrm>
        </p:spPr>
        <p:txBody>
          <a:bodyPr>
            <a:normAutofit/>
          </a:bodyPr>
          <a:lstStyle/>
          <a:p>
            <a:r>
              <a:rPr lang="hu-HU" sz="3200" b="1" dirty="0"/>
              <a:t>Útmutatók 3. – Tartalmi változások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63EF2C6-A6E3-4389-9BD0-3458F57A0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6577"/>
            <a:ext cx="7886700" cy="393884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dirty="0"/>
              <a:t>- Jogszabályváltozások követése;</a:t>
            </a:r>
            <a:endParaRPr lang="hu-HU" sz="1400" dirty="0"/>
          </a:p>
          <a:p>
            <a:pPr lvl="0"/>
            <a:r>
              <a:rPr lang="hu-HU" dirty="0"/>
              <a:t>- Az eljáráson </a:t>
            </a:r>
            <a:r>
              <a:rPr lang="hu-HU" b="1" dirty="0"/>
              <a:t>résztvevők körének pontosítása </a:t>
            </a:r>
            <a:r>
              <a:rPr lang="hu-HU" dirty="0"/>
              <a:t>– az eddigi szabályok egyértelművé tételével, egy fejezet alá rendeztük;</a:t>
            </a:r>
            <a:endParaRPr lang="hu-HU" sz="1400" dirty="0"/>
          </a:p>
          <a:p>
            <a:pPr lvl="0"/>
            <a:r>
              <a:rPr lang="hu-HU" dirty="0"/>
              <a:t>- A </a:t>
            </a:r>
            <a:r>
              <a:rPr lang="hu-HU" b="1" dirty="0"/>
              <a:t>reflektív értékelő interjú </a:t>
            </a:r>
            <a:r>
              <a:rPr lang="hu-HU" dirty="0"/>
              <a:t>és a </a:t>
            </a:r>
            <a:r>
              <a:rPr lang="hu-HU" b="1" dirty="0"/>
              <a:t>reflektív interjú szabályainak pontosítása</a:t>
            </a:r>
            <a:r>
              <a:rPr lang="hu-HU" dirty="0"/>
              <a:t>, kiegészítése;</a:t>
            </a:r>
            <a:endParaRPr lang="hu-HU" sz="1400" dirty="0"/>
          </a:p>
          <a:p>
            <a:pPr lvl="0"/>
            <a:r>
              <a:rPr lang="hu-HU" dirty="0"/>
              <a:t>- </a:t>
            </a:r>
            <a:r>
              <a:rPr lang="hu-HU" b="1" dirty="0"/>
              <a:t>Jogorvoslati lehetőségek pontosítása</a:t>
            </a:r>
            <a:r>
              <a:rPr lang="hu-HU" dirty="0"/>
              <a:t>;</a:t>
            </a:r>
            <a:endParaRPr lang="hu-HU" sz="1400" dirty="0"/>
          </a:p>
          <a:p>
            <a:pPr lvl="0"/>
            <a:r>
              <a:rPr lang="hu-HU" dirty="0"/>
              <a:t>- </a:t>
            </a:r>
            <a:r>
              <a:rPr lang="hu-HU" b="1" dirty="0"/>
              <a:t>Etikai és jogi megfontolások fejezet kibővítése</a:t>
            </a:r>
            <a:r>
              <a:rPr lang="hu-HU" dirty="0"/>
              <a:t>;</a:t>
            </a:r>
            <a:endParaRPr lang="hu-HU" sz="1400" dirty="0"/>
          </a:p>
          <a:p>
            <a:pPr marL="342900" lvl="0" indent="-342900">
              <a:buFontTx/>
              <a:buChar char="-"/>
            </a:pPr>
            <a:r>
              <a:rPr lang="hu-HU" dirty="0"/>
              <a:t>A </a:t>
            </a:r>
            <a:r>
              <a:rPr lang="hu-HU" b="1" dirty="0"/>
              <a:t>feltöltendő dokumentumok tartalmára vonatkozó elvárások</a:t>
            </a:r>
            <a:r>
              <a:rPr lang="hu-HU" dirty="0"/>
              <a:t>, szakmai megfogalmazások, kiegészítése, egységesítése, </a:t>
            </a:r>
          </a:p>
          <a:p>
            <a:pPr marL="342900" lvl="0" indent="-342900">
              <a:buFontTx/>
              <a:buChar char="-"/>
            </a:pPr>
            <a:r>
              <a:rPr lang="hu-HU" b="1" dirty="0"/>
              <a:t>Szakértői feladatok pontosítása</a:t>
            </a:r>
            <a:r>
              <a:rPr lang="hu-HU" dirty="0"/>
              <a:t>;</a:t>
            </a:r>
            <a:endParaRPr lang="hu-HU" sz="1400" dirty="0"/>
          </a:p>
          <a:p>
            <a:pPr lvl="1"/>
            <a:r>
              <a:rPr lang="hu-HU" sz="1900" dirty="0"/>
              <a:t>portfólióvédési és az óra/foglalkozáslátogatási jegyzőkönyv feltöltésének dátuma;</a:t>
            </a:r>
          </a:p>
          <a:p>
            <a:pPr lvl="1"/>
            <a:r>
              <a:rPr lang="hu-HU" sz="1900" dirty="0"/>
              <a:t>reflektív értékelő interjú napját megelőző visszajelzés dátuma.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700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4F5AFA7-899A-47FA-AB94-462F01C0E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0629"/>
            <a:ext cx="7886700" cy="572756"/>
          </a:xfrm>
        </p:spPr>
        <p:txBody>
          <a:bodyPr>
            <a:noAutofit/>
          </a:bodyPr>
          <a:lstStyle/>
          <a:p>
            <a:r>
              <a:rPr lang="hu-HU" sz="3200" b="1" dirty="0"/>
              <a:t>Útmutató 4. – </a:t>
            </a:r>
            <a:r>
              <a:rPr lang="hu-HU" sz="3200" b="1" dirty="0" err="1"/>
              <a:t>Ped.I</a:t>
            </a:r>
            <a:r>
              <a:rPr lang="hu-HU" sz="3200" b="1" dirty="0"/>
              <a:t>-II.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xmlns="" id="{3485DA4C-A6BA-4319-B981-4CF2D5E2C0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58996"/>
              </p:ext>
            </p:extLst>
          </p:nvPr>
        </p:nvGraphicFramePr>
        <p:xfrm>
          <a:off x="261256" y="764131"/>
          <a:ext cx="8581293" cy="5000948"/>
        </p:xfrm>
        <a:graphic>
          <a:graphicData uri="http://schemas.openxmlformats.org/drawingml/2006/table">
            <a:tbl>
              <a:tblPr firstRow="1" firstCol="1" bandRow="1"/>
              <a:tblGrid>
                <a:gridCol w="7566410">
                  <a:extLst>
                    <a:ext uri="{9D8B030D-6E8A-4147-A177-3AD203B41FA5}">
                      <a16:colId xmlns:a16="http://schemas.microsoft.com/office/drawing/2014/main" xmlns="" val="1722269461"/>
                    </a:ext>
                  </a:extLst>
                </a:gridCol>
                <a:gridCol w="1014883">
                  <a:extLst>
                    <a:ext uri="{9D8B030D-6E8A-4147-A177-3AD203B41FA5}">
                      <a16:colId xmlns:a16="http://schemas.microsoft.com/office/drawing/2014/main" xmlns="" val="1121327198"/>
                    </a:ext>
                  </a:extLst>
                </a:gridCol>
              </a:tblGrid>
              <a:tr h="563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Változás tartalma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Fejezete a módosított útmutatóban</a:t>
                      </a:r>
                      <a:endParaRPr lang="hu-H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7358827"/>
                  </a:ext>
                </a:extLst>
              </a:tr>
              <a:tr h="753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 szabály:</a:t>
                      </a:r>
                      <a:endParaRPr lang="hu-HU" sz="1400" u="sng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szabadon választott dokumentumok mellett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esetleírás is készülhet 3 évnél régebbi tartalommal.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7.2.2.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7.2.12.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9886197"/>
                  </a:ext>
                </a:extLst>
              </a:tr>
              <a:tr h="154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 szabály:</a:t>
                      </a:r>
                      <a:endParaRPr lang="hu-HU" sz="1400" u="sng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szakos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szakértő a védés napja előtt legalább 5 nappal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visszajelez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minősülő pedagógus számára, hogy az általa beküldött két dokumentumból melyik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képezi az </a:t>
                      </a:r>
                      <a:r>
                        <a:rPr lang="hu-HU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(óra-/foglalkozáslátogatást kiváltó)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interjú alapját 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(azokban az esetekben, amelyekben az interjú a szakos szakértő választása alapján csak az egyik dokumentumra vonatkozóan történik).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NOKS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 II.: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reflektív értékelő interjú lefolytatásához nem szükséges előzetesen dokumentumot beküldeni a bizottság számára.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1010858"/>
                  </a:ext>
                </a:extLst>
              </a:tr>
              <a:tr h="20603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u="sng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Pontosítás:</a:t>
                      </a:r>
                      <a:endParaRPr lang="hu-HU" sz="1400" u="sng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 áthúzott rész kikerült, </a:t>
                      </a:r>
                      <a:r>
                        <a:rPr lang="hu-HU" sz="1400" dirty="0" err="1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hiánypótoltatható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lesz a 2025. évi eljárástól vagy a munkaköri eltérés esetén a jelentkezési adatok módosításával korrigáljuk.</a:t>
                      </a:r>
                      <a:endParaRPr lang="hu-H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 eljárás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sikertelenségének megállapítását kezdeményezi 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 OH-</a:t>
                      </a:r>
                      <a:r>
                        <a:rPr lang="hu-HU" sz="1400" dirty="0" err="1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nál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az alábbi esetekben:</a:t>
                      </a:r>
                      <a:endParaRPr lang="hu-H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540385" algn="l"/>
                          <a:tab pos="6301105" algn="r"/>
                        </a:tabLst>
                      </a:pP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hiánypótlásnak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határidőben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/nem </a:t>
                      </a:r>
                      <a:r>
                        <a:rPr lang="hu-HU" sz="14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teljeskörűen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tett eleget </a:t>
                      </a:r>
                      <a:r>
                        <a:rPr lang="hu-HU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(Vhr. 67. § (5)b));</a:t>
                      </a:r>
                      <a:endParaRPr lang="hu-H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540385" algn="l"/>
                          <a:tab pos="6301105" algn="r"/>
                        </a:tabLst>
                      </a:pPr>
                      <a:r>
                        <a:rPr lang="hu-HU" sz="1400" strike="sngStrike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pedagógus nem a minősítési munkakörének megfelelően töltötte fel e-portfólióját;</a:t>
                      </a:r>
                      <a:endParaRPr lang="hu-H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540385" algn="l"/>
                          <a:tab pos="6301105" algn="r"/>
                        </a:tabLst>
                      </a:pPr>
                      <a:r>
                        <a:rPr lang="hu-HU" sz="1400" strike="sngStrike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anonimitási szabályok súlyos megsértése;</a:t>
                      </a:r>
                      <a:endParaRPr lang="hu-HU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540385" algn="l"/>
                          <a:tab pos="6301105" algn="r"/>
                        </a:tabLst>
                      </a:pPr>
                      <a:r>
                        <a:rPr lang="hu-HU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 </a:t>
                      </a:r>
                      <a:r>
                        <a:rPr lang="hu-HU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eredetiségnyilatkozatban</a:t>
                      </a:r>
                      <a:r>
                        <a:rPr lang="hu-HU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vállalt kötelezettség </a:t>
                      </a:r>
                      <a:r>
                        <a:rPr lang="hu-HU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megszegésének</a:t>
                      </a:r>
                      <a:r>
                        <a:rPr lang="hu-HU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gyanúja miatt. (Vhr. 67. § (5)c));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6.3. Elnök feladatai – táblázatban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678" marR="49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5928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00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pszko_2021.potx" id="{C67406EB-F0C2-4283-A1E6-38723CFDBEA5}" vid="{8ADED81F-35F0-43AD-A52F-D6DBCA4EF81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2180</Words>
  <Application>Microsoft Office PowerPoint</Application>
  <PresentationFormat>Diavetítés a képernyőre (4:3 oldalarány)</PresentationFormat>
  <Paragraphs>328</Paragraphs>
  <Slides>32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Office-téma</vt:lpstr>
      <vt:lpstr>  EVANGÉLIKUS SZAKÉRTŐK ÉVKEZDŐ KONFERENCIÁJA    Szikora Ágnes főosztályvezető Oktatási Hivatal  Budapest, 2024. szeptember 10. </vt:lpstr>
      <vt:lpstr>Pedagógusminősítés 2024.</vt:lpstr>
      <vt:lpstr>Pedagógusminősítés 2025.</vt:lpstr>
      <vt:lpstr>Aktuális feladatok</vt:lpstr>
      <vt:lpstr>Minősítés 2025.</vt:lpstr>
      <vt:lpstr>Útmutatók 1.</vt:lpstr>
      <vt:lpstr>Útmutatók 2.</vt:lpstr>
      <vt:lpstr>Útmutatók 3. – Tartalmi változások</vt:lpstr>
      <vt:lpstr>Útmutató 4. – Ped.I-II.</vt:lpstr>
      <vt:lpstr>Útmutató 5. – Ped. I-II.</vt:lpstr>
      <vt:lpstr>Útmutató 6. – Ped. I-II.</vt:lpstr>
      <vt:lpstr>Útmutató 7. – Ped. I-II.</vt:lpstr>
      <vt:lpstr>Útmutatók 8. – Formai változások</vt:lpstr>
      <vt:lpstr>Útmutatók 9. – Segítő dokumentumok</vt:lpstr>
      <vt:lpstr>Útmutatók 10. – Sablonok</vt:lpstr>
      <vt:lpstr>Díjfizetés</vt:lpstr>
      <vt:lpstr>Képzések </vt:lpstr>
      <vt:lpstr>Új kihívások</vt:lpstr>
      <vt:lpstr>PowerPoint bemutató</vt:lpstr>
      <vt:lpstr>Tanfelügyelet 2024., 2025.</vt:lpstr>
      <vt:lpstr>2025. évi tanfelügyeleti terv</vt:lpstr>
      <vt:lpstr>Tanfelügyelet 2025.</vt:lpstr>
      <vt:lpstr>Kézikönyv változásai 1.</vt:lpstr>
      <vt:lpstr>Kézikönyv változásai 2. – PTÉR</vt:lpstr>
      <vt:lpstr>Kézikönyv változásai 3. – PTÉR</vt:lpstr>
      <vt:lpstr>Kézikönyv változásai 4. – PTÉR</vt:lpstr>
      <vt:lpstr>Komplex ellenőrzés</vt:lpstr>
      <vt:lpstr>Kérdések – válaszok </vt:lpstr>
      <vt:lpstr>TÉR</vt:lpstr>
      <vt:lpstr>Tanév eleji feladatok a KIR-ben</vt:lpstr>
      <vt:lpstr>Tantárgyi elnevezések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2018-08-13T08:21:51Z</dcterms:created>
  <dcterms:modified xsi:type="dcterms:W3CDTF">2024-09-11T10:46:50Z</dcterms:modified>
</cp:coreProperties>
</file>